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3"/>
  </p:notesMasterIdLst>
  <p:sldIdLst>
    <p:sldId id="474" r:id="rId2"/>
    <p:sldId id="425" r:id="rId3"/>
    <p:sldId id="426" r:id="rId4"/>
    <p:sldId id="374" r:id="rId5"/>
    <p:sldId id="387" r:id="rId6"/>
    <p:sldId id="388" r:id="rId7"/>
    <p:sldId id="390" r:id="rId8"/>
    <p:sldId id="462" r:id="rId9"/>
    <p:sldId id="473" r:id="rId10"/>
    <p:sldId id="412" r:id="rId11"/>
    <p:sldId id="385" r:id="rId12"/>
    <p:sldId id="463" r:id="rId13"/>
    <p:sldId id="464" r:id="rId14"/>
    <p:sldId id="367" r:id="rId15"/>
    <p:sldId id="477" r:id="rId16"/>
    <p:sldId id="447" r:id="rId17"/>
    <p:sldId id="448" r:id="rId18"/>
    <p:sldId id="460" r:id="rId19"/>
    <p:sldId id="454" r:id="rId20"/>
    <p:sldId id="455" r:id="rId21"/>
    <p:sldId id="456" r:id="rId22"/>
    <p:sldId id="457" r:id="rId23"/>
    <p:sldId id="458" r:id="rId24"/>
    <p:sldId id="459" r:id="rId25"/>
    <p:sldId id="370" r:id="rId26"/>
    <p:sldId id="372" r:id="rId27"/>
    <p:sldId id="427" r:id="rId28"/>
    <p:sldId id="405" r:id="rId29"/>
    <p:sldId id="404" r:id="rId30"/>
    <p:sldId id="386" r:id="rId31"/>
    <p:sldId id="397" r:id="rId32"/>
    <p:sldId id="398" r:id="rId33"/>
    <p:sldId id="399" r:id="rId34"/>
    <p:sldId id="444" r:id="rId35"/>
    <p:sldId id="488" r:id="rId36"/>
    <p:sldId id="422" r:id="rId37"/>
    <p:sldId id="487" r:id="rId38"/>
    <p:sldId id="466" r:id="rId39"/>
    <p:sldId id="395" r:id="rId40"/>
    <p:sldId id="274" r:id="rId41"/>
    <p:sldId id="275" r:id="rId42"/>
    <p:sldId id="276" r:id="rId43"/>
    <p:sldId id="330" r:id="rId44"/>
    <p:sldId id="428" r:id="rId45"/>
    <p:sldId id="396" r:id="rId46"/>
    <p:sldId id="445" r:id="rId47"/>
    <p:sldId id="450" r:id="rId48"/>
    <p:sldId id="451" r:id="rId49"/>
    <p:sldId id="461" r:id="rId50"/>
    <p:sldId id="489" r:id="rId51"/>
    <p:sldId id="490" r:id="rId52"/>
    <p:sldId id="298" r:id="rId53"/>
    <p:sldId id="403" r:id="rId54"/>
    <p:sldId id="442" r:id="rId55"/>
    <p:sldId id="478" r:id="rId56"/>
    <p:sldId id="431" r:id="rId57"/>
    <p:sldId id="481" r:id="rId58"/>
    <p:sldId id="480" r:id="rId59"/>
    <p:sldId id="482" r:id="rId60"/>
    <p:sldId id="432" r:id="rId61"/>
    <p:sldId id="483" r:id="rId62"/>
    <p:sldId id="433" r:id="rId63"/>
    <p:sldId id="434" r:id="rId64"/>
    <p:sldId id="435" r:id="rId65"/>
    <p:sldId id="437" r:id="rId66"/>
    <p:sldId id="439" r:id="rId67"/>
    <p:sldId id="440" r:id="rId68"/>
    <p:sldId id="441" r:id="rId69"/>
    <p:sldId id="484" r:id="rId70"/>
    <p:sldId id="485" r:id="rId71"/>
    <p:sldId id="486" r:id="rId72"/>
  </p:sldIdLst>
  <p:sldSz cx="9144000" cy="6858000" type="screen4x3"/>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B5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3" autoAdjust="0"/>
    <p:restoredTop sz="82726" autoAdjust="0"/>
  </p:normalViewPr>
  <p:slideViewPr>
    <p:cSldViewPr>
      <p:cViewPr>
        <p:scale>
          <a:sx n="55" d="100"/>
          <a:sy n="55" d="100"/>
        </p:scale>
        <p:origin x="1552"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B9716433-6612-4D95-900E-D5498F2F773D}" type="datetimeFigureOut">
              <a:rPr lang="en-US" smtClean="0"/>
              <a:t>12/1/2021</a:t>
            </a:fld>
            <a:endParaRPr lang="en-US"/>
          </a:p>
        </p:txBody>
      </p:sp>
      <p:sp>
        <p:nvSpPr>
          <p:cNvPr id="4" name="Slide Image Placeholder 3"/>
          <p:cNvSpPr>
            <a:spLocks noGrp="1" noRot="1" noChangeAspect="1"/>
          </p:cNvSpPr>
          <p:nvPr>
            <p:ph type="sldImg" idx="2"/>
          </p:nvPr>
        </p:nvSpPr>
        <p:spPr>
          <a:xfrm>
            <a:off x="917575" y="746125"/>
            <a:ext cx="4972050" cy="37290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99864806-4254-48BD-A53C-8D6057CBEB5B}" type="slidenum">
              <a:rPr lang="en-US" smtClean="0"/>
              <a:t>‹#›</a:t>
            </a:fld>
            <a:endParaRPr lang="en-US"/>
          </a:p>
        </p:txBody>
      </p:sp>
    </p:spTree>
    <p:extLst>
      <p:ext uri="{BB962C8B-B14F-4D97-AF65-F5344CB8AC3E}">
        <p14:creationId xmlns:p14="http://schemas.microsoft.com/office/powerpoint/2010/main" val="1719377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bmj.com/content/344/bmj.e2432.long#ref-3"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pediatrics.aappublications.or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9864806-4254-48BD-A53C-8D6057CBEB5B}" type="slidenum">
              <a:rPr lang="en-US" smtClean="0"/>
              <a:t>1</a:t>
            </a:fld>
            <a:endParaRPr lang="en-US"/>
          </a:p>
        </p:txBody>
      </p:sp>
    </p:spTree>
    <p:extLst>
      <p:ext uri="{BB962C8B-B14F-4D97-AF65-F5344CB8AC3E}">
        <p14:creationId xmlns:p14="http://schemas.microsoft.com/office/powerpoint/2010/main" val="648702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GB" altLang="en-US" sz="1200" dirty="0"/>
              <a:t>May not answer the question </a:t>
            </a:r>
          </a:p>
          <a:p>
            <a:pPr>
              <a:lnSpc>
                <a:spcPct val="90000"/>
              </a:lnSpc>
            </a:pPr>
            <a:r>
              <a:rPr lang="en-GB" altLang="en-US" sz="1200" dirty="0"/>
              <a:t>Incomplete ascertainment </a:t>
            </a:r>
          </a:p>
          <a:p>
            <a:pPr>
              <a:lnSpc>
                <a:spcPct val="90000"/>
              </a:lnSpc>
            </a:pPr>
            <a:r>
              <a:rPr lang="en-GB" altLang="en-US" sz="1200" dirty="0"/>
              <a:t>Variable quality </a:t>
            </a:r>
          </a:p>
          <a:p>
            <a:pPr>
              <a:lnSpc>
                <a:spcPct val="90000"/>
              </a:lnSpc>
            </a:pPr>
            <a:r>
              <a:rPr lang="en-GB" altLang="en-US" sz="1200" dirty="0"/>
              <a:t>Validity may be variable</a:t>
            </a:r>
          </a:p>
          <a:p>
            <a:pPr>
              <a:lnSpc>
                <a:spcPct val="90000"/>
              </a:lnSpc>
            </a:pPr>
            <a:r>
              <a:rPr lang="en-GB" altLang="en-US" sz="1200" dirty="0"/>
              <a:t>Disease labelling may vary over time or between geographical areas</a:t>
            </a:r>
          </a:p>
          <a:p>
            <a:pPr>
              <a:lnSpc>
                <a:spcPct val="90000"/>
              </a:lnSpc>
            </a:pPr>
            <a:r>
              <a:rPr lang="en-GB" altLang="en-US" sz="1200" dirty="0"/>
              <a:t>Coding changes may create </a:t>
            </a:r>
            <a:r>
              <a:rPr lang="en-GB" altLang="en-US" sz="1200" dirty="0" err="1"/>
              <a:t>artefactual</a:t>
            </a:r>
            <a:r>
              <a:rPr lang="en-GB" altLang="en-US" sz="1200" dirty="0"/>
              <a:t> increases or decreases in rates</a:t>
            </a:r>
          </a:p>
          <a:p>
            <a:pPr>
              <a:lnSpc>
                <a:spcPct val="90000"/>
              </a:lnSpc>
            </a:pPr>
            <a:r>
              <a:rPr lang="en-GB" altLang="en-US" sz="1200" dirty="0"/>
              <a:t>Need careful interpretation</a:t>
            </a:r>
          </a:p>
          <a:p>
            <a:endParaRPr lang="en-US" dirty="0"/>
          </a:p>
        </p:txBody>
      </p:sp>
      <p:sp>
        <p:nvSpPr>
          <p:cNvPr id="4" name="Slide Number Placeholder 3"/>
          <p:cNvSpPr>
            <a:spLocks noGrp="1"/>
          </p:cNvSpPr>
          <p:nvPr>
            <p:ph type="sldNum" sz="quarter" idx="10"/>
          </p:nvPr>
        </p:nvSpPr>
        <p:spPr/>
        <p:txBody>
          <a:bodyPr/>
          <a:lstStyle/>
          <a:p>
            <a:fld id="{99864806-4254-48BD-A53C-8D6057CBEB5B}" type="slidenum">
              <a:rPr lang="en-US" smtClean="0"/>
              <a:t>10</a:t>
            </a:fld>
            <a:endParaRPr lang="en-US"/>
          </a:p>
        </p:txBody>
      </p:sp>
    </p:spTree>
    <p:extLst>
      <p:ext uri="{BB962C8B-B14F-4D97-AF65-F5344CB8AC3E}">
        <p14:creationId xmlns:p14="http://schemas.microsoft.com/office/powerpoint/2010/main" val="1917954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you think we use data?</a:t>
            </a:r>
          </a:p>
        </p:txBody>
      </p:sp>
      <p:sp>
        <p:nvSpPr>
          <p:cNvPr id="4" name="Slide Number Placeholder 3"/>
          <p:cNvSpPr>
            <a:spLocks noGrp="1"/>
          </p:cNvSpPr>
          <p:nvPr>
            <p:ph type="sldNum" sz="quarter" idx="10"/>
          </p:nvPr>
        </p:nvSpPr>
        <p:spPr/>
        <p:txBody>
          <a:bodyPr/>
          <a:lstStyle/>
          <a:p>
            <a:fld id="{99864806-4254-48BD-A53C-8D6057CBEB5B}" type="slidenum">
              <a:rPr lang="en-US" smtClean="0"/>
              <a:t>11</a:t>
            </a:fld>
            <a:endParaRPr lang="en-US"/>
          </a:p>
        </p:txBody>
      </p:sp>
    </p:spTree>
    <p:extLst>
      <p:ext uri="{BB962C8B-B14F-4D97-AF65-F5344CB8AC3E}">
        <p14:creationId xmlns:p14="http://schemas.microsoft.com/office/powerpoint/2010/main" val="388372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864806-4254-48BD-A53C-8D6057CBEB5B}" type="slidenum">
              <a:rPr lang="en-US" smtClean="0"/>
              <a:t>12</a:t>
            </a:fld>
            <a:endParaRPr lang="en-US"/>
          </a:p>
        </p:txBody>
      </p:sp>
    </p:spTree>
    <p:extLst>
      <p:ext uri="{BB962C8B-B14F-4D97-AF65-F5344CB8AC3E}">
        <p14:creationId xmlns:p14="http://schemas.microsoft.com/office/powerpoint/2010/main" val="2399842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Data are words, numbers, dates, images, sounds </a:t>
            </a:r>
            <a:r>
              <a:rPr lang="en-US" b="1" dirty="0" err="1"/>
              <a:t>etc</a:t>
            </a:r>
            <a:r>
              <a:rPr lang="en-US" b="1" dirty="0"/>
              <a:t> without context.</a:t>
            </a:r>
          </a:p>
          <a:p>
            <a:pPr marL="0" indent="0">
              <a:buNone/>
            </a:pPr>
            <a:r>
              <a:rPr lang="en-US" dirty="0"/>
              <a:t>Data items need to be part of a structure, such as a sentence, in order to give them meaning.</a:t>
            </a:r>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fld id="{99864806-4254-48BD-A53C-8D6057CBEB5B}" type="slidenum">
              <a:rPr lang="en-US" smtClean="0"/>
              <a:t>13</a:t>
            </a:fld>
            <a:endParaRPr lang="en-US"/>
          </a:p>
        </p:txBody>
      </p:sp>
    </p:spTree>
    <p:extLst>
      <p:ext uri="{BB962C8B-B14F-4D97-AF65-F5344CB8AC3E}">
        <p14:creationId xmlns:p14="http://schemas.microsoft.com/office/powerpoint/2010/main" val="1663756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is just</a:t>
            </a:r>
            <a:r>
              <a:rPr lang="en-GB" baseline="0" dirty="0"/>
              <a:t> information</a:t>
            </a:r>
          </a:p>
          <a:p>
            <a:r>
              <a:rPr lang="en-GB" baseline="0" dirty="0"/>
              <a:t>As clinicians we are used to using data everyday in our clinical assessment.</a:t>
            </a:r>
          </a:p>
          <a:p>
            <a:endParaRPr lang="en-GB" dirty="0"/>
          </a:p>
        </p:txBody>
      </p:sp>
      <p:sp>
        <p:nvSpPr>
          <p:cNvPr id="4" name="Slide Number Placeholder 3"/>
          <p:cNvSpPr>
            <a:spLocks noGrp="1"/>
          </p:cNvSpPr>
          <p:nvPr>
            <p:ph type="sldNum" sz="quarter" idx="10"/>
          </p:nvPr>
        </p:nvSpPr>
        <p:spPr/>
        <p:txBody>
          <a:bodyPr/>
          <a:lstStyle/>
          <a:p>
            <a:fld id="{99864806-4254-48BD-A53C-8D6057CBEB5B}" type="slidenum">
              <a:rPr lang="en-US" smtClean="0"/>
              <a:t>14</a:t>
            </a:fld>
            <a:endParaRPr lang="en-US"/>
          </a:p>
        </p:txBody>
      </p:sp>
    </p:spTree>
    <p:extLst>
      <p:ext uri="{BB962C8B-B14F-4D97-AF65-F5344CB8AC3E}">
        <p14:creationId xmlns:p14="http://schemas.microsoft.com/office/powerpoint/2010/main" val="3445010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Quality improvement (QI) aims to improve the patient experience. </a:t>
            </a:r>
          </a:p>
          <a:p>
            <a:r>
              <a:rPr lang="en-GB" sz="1200" b="0" i="0" kern="1200" dirty="0">
                <a:solidFill>
                  <a:schemeClr val="tx1"/>
                </a:solidFill>
                <a:effectLst/>
                <a:latin typeface="+mn-lt"/>
                <a:ea typeface="+mn-ea"/>
                <a:cs typeface="+mn-cs"/>
              </a:rPr>
              <a:t>Whilst audit is often more clinically orientated, QI can focus on more holistic issues, e.g. the availability of hot drinks in A&amp;E.  QI can be done using the "Plan Do Study Act" (PDSA) framework. PDSA cycles are iterative and</a:t>
            </a:r>
          </a:p>
          <a:p>
            <a:r>
              <a:rPr lang="en-GB" sz="1200" b="0" i="0" kern="1200" dirty="0">
                <a:solidFill>
                  <a:schemeClr val="tx1"/>
                </a:solidFill>
                <a:effectLst/>
                <a:latin typeface="+mn-lt"/>
                <a:ea typeface="+mn-ea"/>
                <a:cs typeface="+mn-cs"/>
              </a:rPr>
              <a:t>"a quality improvement process that seeks to improve patient care and outcomes through systematic review of care against explicit criteria and the implementation of change". have short time spans allowing improvement to be incorporated quickly.  </a:t>
            </a:r>
            <a:endParaRPr lang="en-GB" dirty="0"/>
          </a:p>
        </p:txBody>
      </p:sp>
      <p:sp>
        <p:nvSpPr>
          <p:cNvPr id="4" name="Slide Number Placeholder 3"/>
          <p:cNvSpPr>
            <a:spLocks noGrp="1"/>
          </p:cNvSpPr>
          <p:nvPr>
            <p:ph type="sldNum" sz="quarter" idx="10"/>
          </p:nvPr>
        </p:nvSpPr>
        <p:spPr/>
        <p:txBody>
          <a:bodyPr/>
          <a:lstStyle/>
          <a:p>
            <a:fld id="{99864806-4254-48BD-A53C-8D6057CBEB5B}" type="slidenum">
              <a:rPr lang="en-US" smtClean="0"/>
              <a:t>15</a:t>
            </a:fld>
            <a:endParaRPr lang="en-US"/>
          </a:p>
        </p:txBody>
      </p:sp>
    </p:spTree>
    <p:extLst>
      <p:ext uri="{BB962C8B-B14F-4D97-AF65-F5344CB8AC3E}">
        <p14:creationId xmlns:p14="http://schemas.microsoft.com/office/powerpoint/2010/main" val="644064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Quality improvement (QI) aims to improve the patient experience. </a:t>
            </a:r>
          </a:p>
          <a:p>
            <a:r>
              <a:rPr lang="en-GB" sz="1200" b="0" i="0" kern="1200" dirty="0">
                <a:solidFill>
                  <a:schemeClr val="tx1"/>
                </a:solidFill>
                <a:effectLst/>
                <a:latin typeface="+mn-lt"/>
                <a:ea typeface="+mn-ea"/>
                <a:cs typeface="+mn-cs"/>
              </a:rPr>
              <a:t>Whilst audit is often more clinically orientated, QI can focus on more holistic issues, e.g. the availability of hot drinks in A&amp;E.  QI can be done using the "Plan Do Study Act" (PDSA) framework. PDSA cycles are iterative and</a:t>
            </a:r>
          </a:p>
          <a:p>
            <a:r>
              <a:rPr lang="en-GB" sz="1200" b="0" i="0" kern="1200" dirty="0">
                <a:solidFill>
                  <a:schemeClr val="tx1"/>
                </a:solidFill>
                <a:effectLst/>
                <a:latin typeface="+mn-lt"/>
                <a:ea typeface="+mn-ea"/>
                <a:cs typeface="+mn-cs"/>
              </a:rPr>
              <a:t>"a quality improvement process that seeks to improve patient care and outcomes through systematic review of care against explicit criteria and the implementation of change". have short time spans allowing improvement to be incorporated quickly.  </a:t>
            </a:r>
            <a:endParaRPr lang="en-GB" dirty="0"/>
          </a:p>
        </p:txBody>
      </p:sp>
      <p:sp>
        <p:nvSpPr>
          <p:cNvPr id="4" name="Slide Number Placeholder 3"/>
          <p:cNvSpPr>
            <a:spLocks noGrp="1"/>
          </p:cNvSpPr>
          <p:nvPr>
            <p:ph type="sldNum" sz="quarter" idx="10"/>
          </p:nvPr>
        </p:nvSpPr>
        <p:spPr/>
        <p:txBody>
          <a:bodyPr/>
          <a:lstStyle/>
          <a:p>
            <a:fld id="{99864806-4254-48BD-A53C-8D6057CBEB5B}" type="slidenum">
              <a:rPr lang="en-US" smtClean="0"/>
              <a:t>16</a:t>
            </a:fld>
            <a:endParaRPr lang="en-US"/>
          </a:p>
        </p:txBody>
      </p:sp>
    </p:spTree>
    <p:extLst>
      <p:ext uri="{BB962C8B-B14F-4D97-AF65-F5344CB8AC3E}">
        <p14:creationId xmlns:p14="http://schemas.microsoft.com/office/powerpoint/2010/main" val="506462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Quality improvement (QI) aims to improve the patient experience. </a:t>
            </a:r>
          </a:p>
          <a:p>
            <a:r>
              <a:rPr lang="en-GB" sz="1200" b="0" i="0" kern="1200" dirty="0">
                <a:solidFill>
                  <a:schemeClr val="tx1"/>
                </a:solidFill>
                <a:effectLst/>
                <a:latin typeface="+mn-lt"/>
                <a:ea typeface="+mn-ea"/>
                <a:cs typeface="+mn-cs"/>
              </a:rPr>
              <a:t>Whilst audit is often more clinically orientated, QI can focus on more holistic issues, e.g. the availability of hot drinks in A&amp;E.  QI can be done using the "Plan Do Study Act" (PDSA) framework. PDSA cycles are iterative and</a:t>
            </a:r>
          </a:p>
          <a:p>
            <a:r>
              <a:rPr lang="en-GB" sz="1200" b="0" i="0" kern="1200" dirty="0">
                <a:solidFill>
                  <a:schemeClr val="tx1"/>
                </a:solidFill>
                <a:effectLst/>
                <a:latin typeface="+mn-lt"/>
                <a:ea typeface="+mn-ea"/>
                <a:cs typeface="+mn-cs"/>
              </a:rPr>
              <a:t>"a quality improvement process that seeks to improve patient care and outcomes through systematic review of care against explicit criteria and the implementation of change". have short time spans allowing improvement to be incorporated quickly.  </a:t>
            </a:r>
          </a:p>
          <a:p>
            <a:r>
              <a:rPr lang="en-GB" sz="1200" b="0" i="0" kern="1200" dirty="0">
                <a:solidFill>
                  <a:schemeClr val="tx1"/>
                </a:solidFill>
                <a:effectLst/>
                <a:latin typeface="+mn-lt"/>
                <a:ea typeface="+mn-ea"/>
                <a:cs typeface="+mn-cs"/>
              </a:rPr>
              <a:t>service evaluation is a way to define or measure current practice within a service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 service evaluation is a way to define or measure current practice within a service. The results of the service evaluation help towards producing internal recommendations for improvements that are not intended to be generalised beyond the service area. Therefore a service evaluation is designed to answer the question "what standard does this service achieve?".</a:t>
            </a:r>
            <a:endParaRPr lang="en-GB" dirty="0"/>
          </a:p>
          <a:p>
            <a:endParaRPr lang="en-GB" dirty="0"/>
          </a:p>
          <a:p>
            <a:r>
              <a:rPr lang="en-GB" dirty="0"/>
              <a:t>Ultimately all have same aim</a:t>
            </a:r>
          </a:p>
          <a:p>
            <a:r>
              <a:rPr lang="en-GB" dirty="0"/>
              <a:t>Improve health and wellbeing of children and young people</a:t>
            </a:r>
          </a:p>
          <a:p>
            <a:endParaRPr lang="en-GB" dirty="0"/>
          </a:p>
          <a:p>
            <a:endParaRPr lang="en-GB" dirty="0"/>
          </a:p>
          <a:p>
            <a:r>
              <a:rPr lang="en-GB" dirty="0"/>
              <a:t>RESEARCH</a:t>
            </a:r>
          </a:p>
          <a:p>
            <a:pPr lvl="1"/>
            <a:r>
              <a:rPr lang="en-GB" dirty="0" err="1"/>
              <a:t>Generalisable</a:t>
            </a:r>
            <a:endParaRPr lang="en-GB" dirty="0"/>
          </a:p>
          <a:p>
            <a:pPr lvl="1"/>
            <a:r>
              <a:rPr lang="en-GB" dirty="0"/>
              <a:t>New knowledge</a:t>
            </a:r>
          </a:p>
          <a:p>
            <a:pPr lvl="1"/>
            <a:r>
              <a:rPr lang="en-GB" dirty="0"/>
              <a:t>Needs ethics approval</a:t>
            </a:r>
          </a:p>
          <a:p>
            <a:endParaRPr lang="en-GB" dirty="0"/>
          </a:p>
        </p:txBody>
      </p:sp>
      <p:sp>
        <p:nvSpPr>
          <p:cNvPr id="4" name="Slide Number Placeholder 3"/>
          <p:cNvSpPr>
            <a:spLocks noGrp="1"/>
          </p:cNvSpPr>
          <p:nvPr>
            <p:ph type="sldNum" sz="quarter" idx="10"/>
          </p:nvPr>
        </p:nvSpPr>
        <p:spPr/>
        <p:txBody>
          <a:bodyPr/>
          <a:lstStyle/>
          <a:p>
            <a:fld id="{99864806-4254-48BD-A53C-8D6057CBEB5B}" type="slidenum">
              <a:rPr lang="en-US" smtClean="0"/>
              <a:t>17</a:t>
            </a:fld>
            <a:endParaRPr lang="en-US"/>
          </a:p>
        </p:txBody>
      </p:sp>
    </p:spTree>
    <p:extLst>
      <p:ext uri="{BB962C8B-B14F-4D97-AF65-F5344CB8AC3E}">
        <p14:creationId xmlns:p14="http://schemas.microsoft.com/office/powerpoint/2010/main" val="597659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864806-4254-48BD-A53C-8D6057CBEB5B}" type="slidenum">
              <a:rPr lang="en-US" smtClean="0"/>
              <a:t>18</a:t>
            </a:fld>
            <a:endParaRPr lang="en-US"/>
          </a:p>
        </p:txBody>
      </p:sp>
    </p:spTree>
    <p:extLst>
      <p:ext uri="{BB962C8B-B14F-4D97-AF65-F5344CB8AC3E}">
        <p14:creationId xmlns:p14="http://schemas.microsoft.com/office/powerpoint/2010/main" val="2330114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FE9914"/>
                </a:solidFill>
                <a:latin typeface="Arial" charset="0"/>
              </a:defRPr>
            </a:lvl1pPr>
            <a:lvl2pPr marL="742950" indent="-285750">
              <a:defRPr>
                <a:solidFill>
                  <a:srgbClr val="FE9914"/>
                </a:solidFill>
                <a:latin typeface="Arial" charset="0"/>
              </a:defRPr>
            </a:lvl2pPr>
            <a:lvl3pPr marL="1143000" indent="-228600">
              <a:defRPr>
                <a:solidFill>
                  <a:srgbClr val="FE9914"/>
                </a:solidFill>
                <a:latin typeface="Arial" charset="0"/>
              </a:defRPr>
            </a:lvl3pPr>
            <a:lvl4pPr marL="1600200" indent="-228600">
              <a:defRPr>
                <a:solidFill>
                  <a:srgbClr val="FE9914"/>
                </a:solidFill>
                <a:latin typeface="Arial" charset="0"/>
              </a:defRPr>
            </a:lvl4pPr>
            <a:lvl5pPr marL="2057400" indent="-228600">
              <a:defRPr>
                <a:solidFill>
                  <a:srgbClr val="FE9914"/>
                </a:solidFill>
                <a:latin typeface="Arial" charset="0"/>
              </a:defRPr>
            </a:lvl5pPr>
            <a:lvl6pPr marL="2514600" indent="-228600" eaLnBrk="0" fontAlgn="base" hangingPunct="0">
              <a:spcBef>
                <a:spcPct val="20000"/>
              </a:spcBef>
              <a:spcAft>
                <a:spcPct val="0"/>
              </a:spcAft>
              <a:defRPr>
                <a:solidFill>
                  <a:srgbClr val="FE9914"/>
                </a:solidFill>
                <a:latin typeface="Arial" charset="0"/>
              </a:defRPr>
            </a:lvl6pPr>
            <a:lvl7pPr marL="2971800" indent="-228600" eaLnBrk="0" fontAlgn="base" hangingPunct="0">
              <a:spcBef>
                <a:spcPct val="20000"/>
              </a:spcBef>
              <a:spcAft>
                <a:spcPct val="0"/>
              </a:spcAft>
              <a:defRPr>
                <a:solidFill>
                  <a:srgbClr val="FE9914"/>
                </a:solidFill>
                <a:latin typeface="Arial" charset="0"/>
              </a:defRPr>
            </a:lvl7pPr>
            <a:lvl8pPr marL="3429000" indent="-228600" eaLnBrk="0" fontAlgn="base" hangingPunct="0">
              <a:spcBef>
                <a:spcPct val="20000"/>
              </a:spcBef>
              <a:spcAft>
                <a:spcPct val="0"/>
              </a:spcAft>
              <a:defRPr>
                <a:solidFill>
                  <a:srgbClr val="FE9914"/>
                </a:solidFill>
                <a:latin typeface="Arial" charset="0"/>
              </a:defRPr>
            </a:lvl8pPr>
            <a:lvl9pPr marL="3886200" indent="-228600" eaLnBrk="0" fontAlgn="base" hangingPunct="0">
              <a:spcBef>
                <a:spcPct val="20000"/>
              </a:spcBef>
              <a:spcAft>
                <a:spcPct val="0"/>
              </a:spcAft>
              <a:defRPr>
                <a:solidFill>
                  <a:srgbClr val="FE9914"/>
                </a:solidFill>
                <a:latin typeface="Arial" charset="0"/>
              </a:defRPr>
            </a:lvl9pPr>
          </a:lstStyle>
          <a:p>
            <a:fld id="{077D5C34-2B11-4D6E-B97C-9A5A68CD60AA}" type="slidenum">
              <a:rPr lang="en-GB" altLang="en-US" smtClean="0">
                <a:solidFill>
                  <a:srgbClr val="000000"/>
                </a:solidFill>
              </a:rPr>
              <a:pPr/>
              <a:t>19</a:t>
            </a:fld>
            <a:endParaRPr lang="en-GB" altLang="en-US">
              <a:solidFill>
                <a:srgbClr val="000000"/>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b="0" i="1" kern="1200" dirty="0">
                <a:solidFill>
                  <a:schemeClr val="tx1"/>
                </a:solidFill>
                <a:effectLst/>
                <a:latin typeface="+mn-lt"/>
                <a:ea typeface="+mn-ea"/>
                <a:cs typeface="+mn-cs"/>
              </a:rPr>
              <a:t>But the "lady with the lamp" was also a pioneering and passionate statistician. She understood the influential role of statistics and used them to support her convictions. </a:t>
            </a:r>
          </a:p>
          <a:p>
            <a:pPr eaLnBrk="1" hangingPunct="1"/>
            <a:r>
              <a:rPr lang="en-US" altLang="en-US" sz="1200" b="0" i="1" kern="1200" dirty="0">
                <a:solidFill>
                  <a:schemeClr val="tx1"/>
                </a:solidFill>
                <a:effectLst/>
                <a:latin typeface="+mn-lt"/>
                <a:ea typeface="+mn-ea"/>
                <a:cs typeface="+mn-cs"/>
              </a:rPr>
              <a:t>Died 1910</a:t>
            </a:r>
            <a:endParaRPr lang="en-US" altLang="en-US" dirty="0">
              <a:latin typeface="Arial" charset="0"/>
            </a:endParaRPr>
          </a:p>
        </p:txBody>
      </p:sp>
    </p:spTree>
    <p:extLst>
      <p:ext uri="{BB962C8B-B14F-4D97-AF65-F5344CB8AC3E}">
        <p14:creationId xmlns:p14="http://schemas.microsoft.com/office/powerpoint/2010/main" val="4224480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64806-4254-48BD-A53C-8D6057CBEB5B}" type="slidenum">
              <a:rPr lang="en-US" smtClean="0"/>
              <a:t>2</a:t>
            </a:fld>
            <a:endParaRPr lang="en-US"/>
          </a:p>
        </p:txBody>
      </p:sp>
    </p:spTree>
    <p:extLst>
      <p:ext uri="{BB962C8B-B14F-4D97-AF65-F5344CB8AC3E}">
        <p14:creationId xmlns:p14="http://schemas.microsoft.com/office/powerpoint/2010/main" val="303593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FE9914"/>
                </a:solidFill>
                <a:latin typeface="Arial" charset="0"/>
              </a:defRPr>
            </a:lvl1pPr>
            <a:lvl2pPr marL="742950" indent="-285750">
              <a:defRPr>
                <a:solidFill>
                  <a:srgbClr val="FE9914"/>
                </a:solidFill>
                <a:latin typeface="Arial" charset="0"/>
              </a:defRPr>
            </a:lvl2pPr>
            <a:lvl3pPr marL="1143000" indent="-228600">
              <a:defRPr>
                <a:solidFill>
                  <a:srgbClr val="FE9914"/>
                </a:solidFill>
                <a:latin typeface="Arial" charset="0"/>
              </a:defRPr>
            </a:lvl3pPr>
            <a:lvl4pPr marL="1600200" indent="-228600">
              <a:defRPr>
                <a:solidFill>
                  <a:srgbClr val="FE9914"/>
                </a:solidFill>
                <a:latin typeface="Arial" charset="0"/>
              </a:defRPr>
            </a:lvl4pPr>
            <a:lvl5pPr marL="2057400" indent="-228600">
              <a:defRPr>
                <a:solidFill>
                  <a:srgbClr val="FE9914"/>
                </a:solidFill>
                <a:latin typeface="Arial" charset="0"/>
              </a:defRPr>
            </a:lvl5pPr>
            <a:lvl6pPr marL="2514600" indent="-228600" eaLnBrk="0" fontAlgn="base" hangingPunct="0">
              <a:spcBef>
                <a:spcPct val="20000"/>
              </a:spcBef>
              <a:spcAft>
                <a:spcPct val="0"/>
              </a:spcAft>
              <a:defRPr>
                <a:solidFill>
                  <a:srgbClr val="FE9914"/>
                </a:solidFill>
                <a:latin typeface="Arial" charset="0"/>
              </a:defRPr>
            </a:lvl6pPr>
            <a:lvl7pPr marL="2971800" indent="-228600" eaLnBrk="0" fontAlgn="base" hangingPunct="0">
              <a:spcBef>
                <a:spcPct val="20000"/>
              </a:spcBef>
              <a:spcAft>
                <a:spcPct val="0"/>
              </a:spcAft>
              <a:defRPr>
                <a:solidFill>
                  <a:srgbClr val="FE9914"/>
                </a:solidFill>
                <a:latin typeface="Arial" charset="0"/>
              </a:defRPr>
            </a:lvl7pPr>
            <a:lvl8pPr marL="3429000" indent="-228600" eaLnBrk="0" fontAlgn="base" hangingPunct="0">
              <a:spcBef>
                <a:spcPct val="20000"/>
              </a:spcBef>
              <a:spcAft>
                <a:spcPct val="0"/>
              </a:spcAft>
              <a:defRPr>
                <a:solidFill>
                  <a:srgbClr val="FE9914"/>
                </a:solidFill>
                <a:latin typeface="Arial" charset="0"/>
              </a:defRPr>
            </a:lvl8pPr>
            <a:lvl9pPr marL="3886200" indent="-228600" eaLnBrk="0" fontAlgn="base" hangingPunct="0">
              <a:spcBef>
                <a:spcPct val="20000"/>
              </a:spcBef>
              <a:spcAft>
                <a:spcPct val="0"/>
              </a:spcAft>
              <a:defRPr>
                <a:solidFill>
                  <a:srgbClr val="FE9914"/>
                </a:solidFill>
                <a:latin typeface="Arial" charset="0"/>
              </a:defRPr>
            </a:lvl9pPr>
          </a:lstStyle>
          <a:p>
            <a:fld id="{9BDDC244-7EE1-42C0-BC01-49D83B2C5CFA}" type="slidenum">
              <a:rPr lang="en-GB" altLang="en-US" smtClean="0">
                <a:solidFill>
                  <a:srgbClr val="000000"/>
                </a:solidFill>
              </a:rPr>
              <a:pPr/>
              <a:t>20</a:t>
            </a:fld>
            <a:endParaRPr lang="en-GB" altLang="en-US">
              <a:solidFill>
                <a:srgbClr val="000000"/>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charset="0"/>
            </a:endParaRPr>
          </a:p>
        </p:txBody>
      </p:sp>
    </p:spTree>
    <p:extLst>
      <p:ext uri="{BB962C8B-B14F-4D97-AF65-F5344CB8AC3E}">
        <p14:creationId xmlns:p14="http://schemas.microsoft.com/office/powerpoint/2010/main" val="458263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864806-4254-48BD-A53C-8D6057CBEB5B}" type="slidenum">
              <a:rPr lang="en-US" smtClean="0"/>
              <a:t>21</a:t>
            </a:fld>
            <a:endParaRPr lang="en-US"/>
          </a:p>
        </p:txBody>
      </p:sp>
    </p:spTree>
    <p:extLst>
      <p:ext uri="{BB962C8B-B14F-4D97-AF65-F5344CB8AC3E}">
        <p14:creationId xmlns:p14="http://schemas.microsoft.com/office/powerpoint/2010/main" val="2972434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FE9914"/>
                </a:solidFill>
                <a:latin typeface="Arial" charset="0"/>
              </a:defRPr>
            </a:lvl1pPr>
            <a:lvl2pPr marL="742950" indent="-285750">
              <a:defRPr>
                <a:solidFill>
                  <a:srgbClr val="FE9914"/>
                </a:solidFill>
                <a:latin typeface="Arial" charset="0"/>
              </a:defRPr>
            </a:lvl2pPr>
            <a:lvl3pPr marL="1143000" indent="-228600">
              <a:defRPr>
                <a:solidFill>
                  <a:srgbClr val="FE9914"/>
                </a:solidFill>
                <a:latin typeface="Arial" charset="0"/>
              </a:defRPr>
            </a:lvl3pPr>
            <a:lvl4pPr marL="1600200" indent="-228600">
              <a:defRPr>
                <a:solidFill>
                  <a:srgbClr val="FE9914"/>
                </a:solidFill>
                <a:latin typeface="Arial" charset="0"/>
              </a:defRPr>
            </a:lvl4pPr>
            <a:lvl5pPr marL="2057400" indent="-228600">
              <a:defRPr>
                <a:solidFill>
                  <a:srgbClr val="FE9914"/>
                </a:solidFill>
                <a:latin typeface="Arial" charset="0"/>
              </a:defRPr>
            </a:lvl5pPr>
            <a:lvl6pPr marL="2514600" indent="-228600" eaLnBrk="0" fontAlgn="base" hangingPunct="0">
              <a:spcBef>
                <a:spcPct val="20000"/>
              </a:spcBef>
              <a:spcAft>
                <a:spcPct val="0"/>
              </a:spcAft>
              <a:defRPr>
                <a:solidFill>
                  <a:srgbClr val="FE9914"/>
                </a:solidFill>
                <a:latin typeface="Arial" charset="0"/>
              </a:defRPr>
            </a:lvl6pPr>
            <a:lvl7pPr marL="2971800" indent="-228600" eaLnBrk="0" fontAlgn="base" hangingPunct="0">
              <a:spcBef>
                <a:spcPct val="20000"/>
              </a:spcBef>
              <a:spcAft>
                <a:spcPct val="0"/>
              </a:spcAft>
              <a:defRPr>
                <a:solidFill>
                  <a:srgbClr val="FE9914"/>
                </a:solidFill>
                <a:latin typeface="Arial" charset="0"/>
              </a:defRPr>
            </a:lvl7pPr>
            <a:lvl8pPr marL="3429000" indent="-228600" eaLnBrk="0" fontAlgn="base" hangingPunct="0">
              <a:spcBef>
                <a:spcPct val="20000"/>
              </a:spcBef>
              <a:spcAft>
                <a:spcPct val="0"/>
              </a:spcAft>
              <a:defRPr>
                <a:solidFill>
                  <a:srgbClr val="FE9914"/>
                </a:solidFill>
                <a:latin typeface="Arial" charset="0"/>
              </a:defRPr>
            </a:lvl8pPr>
            <a:lvl9pPr marL="3886200" indent="-228600" eaLnBrk="0" fontAlgn="base" hangingPunct="0">
              <a:spcBef>
                <a:spcPct val="20000"/>
              </a:spcBef>
              <a:spcAft>
                <a:spcPct val="0"/>
              </a:spcAft>
              <a:defRPr>
                <a:solidFill>
                  <a:srgbClr val="FE9914"/>
                </a:solidFill>
                <a:latin typeface="Arial" charset="0"/>
              </a:defRPr>
            </a:lvl9pPr>
          </a:lstStyle>
          <a:p>
            <a:fld id="{08EF918E-5DE3-46CD-9F78-93B1CE11CBC5}" type="slidenum">
              <a:rPr lang="en-GB" altLang="en-US" smtClean="0">
                <a:solidFill>
                  <a:schemeClr val="tx1"/>
                </a:solidFill>
              </a:rPr>
              <a:pPr/>
              <a:t>22</a:t>
            </a:fld>
            <a:endParaRPr lang="en-GB" altLang="en-US">
              <a:solidFill>
                <a:schemeClr val="tx1"/>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GB" altLang="en-US" sz="1200" b="1" dirty="0">
                <a:solidFill>
                  <a:srgbClr val="336699"/>
                </a:solidFill>
              </a:rPr>
              <a:t>Heart operations at the BRI</a:t>
            </a:r>
            <a:r>
              <a:rPr lang="en-GB" altLang="en-US" sz="1200" dirty="0">
                <a:solidFill>
                  <a:srgbClr val="336699"/>
                </a:solidFill>
              </a:rPr>
              <a:t> </a:t>
            </a:r>
          </a:p>
          <a:p>
            <a:pPr marL="0" indent="0" eaLnBrk="1" hangingPunct="1">
              <a:buFontTx/>
              <a:buNone/>
            </a:pPr>
            <a:r>
              <a:rPr lang="en-GB" altLang="en-US" sz="1200" dirty="0">
                <a:solidFill>
                  <a:srgbClr val="336699"/>
                </a:solidFill>
              </a:rPr>
              <a:t>“Inadequate care for one third of children”</a:t>
            </a:r>
          </a:p>
          <a:p>
            <a:pPr eaLnBrk="1" hangingPunct="1"/>
            <a:endParaRPr lang="en-US" altLang="en-US" dirty="0">
              <a:latin typeface="Arial" charset="0"/>
            </a:endParaRPr>
          </a:p>
        </p:txBody>
      </p:sp>
    </p:spTree>
    <p:extLst>
      <p:ext uri="{BB962C8B-B14F-4D97-AF65-F5344CB8AC3E}">
        <p14:creationId xmlns:p14="http://schemas.microsoft.com/office/powerpoint/2010/main" val="2770071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rgbClr val="FE9914"/>
                </a:solidFill>
                <a:latin typeface="Arial" charset="0"/>
              </a:defRPr>
            </a:lvl1pPr>
            <a:lvl2pPr marL="749300" indent="-287338" defTabSz="912813">
              <a:defRPr>
                <a:solidFill>
                  <a:srgbClr val="FE9914"/>
                </a:solidFill>
                <a:latin typeface="Arial" charset="0"/>
              </a:defRPr>
            </a:lvl2pPr>
            <a:lvl3pPr marL="1154113" indent="-230188" defTabSz="912813">
              <a:defRPr>
                <a:solidFill>
                  <a:srgbClr val="FE9914"/>
                </a:solidFill>
                <a:latin typeface="Arial" charset="0"/>
              </a:defRPr>
            </a:lvl3pPr>
            <a:lvl4pPr marL="1616075" indent="-230188" defTabSz="912813">
              <a:defRPr>
                <a:solidFill>
                  <a:srgbClr val="FE9914"/>
                </a:solidFill>
                <a:latin typeface="Arial" charset="0"/>
              </a:defRPr>
            </a:lvl4pPr>
            <a:lvl5pPr marL="2078038" indent="-230188" defTabSz="912813">
              <a:defRPr>
                <a:solidFill>
                  <a:srgbClr val="FE9914"/>
                </a:solidFill>
                <a:latin typeface="Arial" charset="0"/>
              </a:defRPr>
            </a:lvl5pPr>
            <a:lvl6pPr marL="2535238" indent="-230188" defTabSz="912813" eaLnBrk="0" fontAlgn="base" hangingPunct="0">
              <a:spcBef>
                <a:spcPct val="20000"/>
              </a:spcBef>
              <a:spcAft>
                <a:spcPct val="0"/>
              </a:spcAft>
              <a:defRPr>
                <a:solidFill>
                  <a:srgbClr val="FE9914"/>
                </a:solidFill>
                <a:latin typeface="Arial" charset="0"/>
              </a:defRPr>
            </a:lvl6pPr>
            <a:lvl7pPr marL="2992438" indent="-230188" defTabSz="912813" eaLnBrk="0" fontAlgn="base" hangingPunct="0">
              <a:spcBef>
                <a:spcPct val="20000"/>
              </a:spcBef>
              <a:spcAft>
                <a:spcPct val="0"/>
              </a:spcAft>
              <a:defRPr>
                <a:solidFill>
                  <a:srgbClr val="FE9914"/>
                </a:solidFill>
                <a:latin typeface="Arial" charset="0"/>
              </a:defRPr>
            </a:lvl7pPr>
            <a:lvl8pPr marL="3449638" indent="-230188" defTabSz="912813" eaLnBrk="0" fontAlgn="base" hangingPunct="0">
              <a:spcBef>
                <a:spcPct val="20000"/>
              </a:spcBef>
              <a:spcAft>
                <a:spcPct val="0"/>
              </a:spcAft>
              <a:defRPr>
                <a:solidFill>
                  <a:srgbClr val="FE9914"/>
                </a:solidFill>
                <a:latin typeface="Arial" charset="0"/>
              </a:defRPr>
            </a:lvl8pPr>
            <a:lvl9pPr marL="3906838" indent="-230188" defTabSz="912813" eaLnBrk="0" fontAlgn="base" hangingPunct="0">
              <a:spcBef>
                <a:spcPct val="20000"/>
              </a:spcBef>
              <a:spcAft>
                <a:spcPct val="0"/>
              </a:spcAft>
              <a:defRPr>
                <a:solidFill>
                  <a:srgbClr val="FE9914"/>
                </a:solidFill>
                <a:latin typeface="Arial" charset="0"/>
              </a:defRPr>
            </a:lvl9pPr>
          </a:lstStyle>
          <a:p>
            <a:fld id="{0BDDBCFC-7BA7-4C3F-8E4A-F82F42768ABB}" type="slidenum">
              <a:rPr lang="en-GB" altLang="en-US" smtClean="0">
                <a:solidFill>
                  <a:schemeClr val="tx1"/>
                </a:solidFill>
              </a:rPr>
              <a:pPr/>
              <a:t>23</a:t>
            </a:fld>
            <a:endParaRPr lang="en-GB" altLang="en-US">
              <a:solidFill>
                <a:schemeClr val="tx1"/>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charset="0"/>
            </a:endParaRPr>
          </a:p>
        </p:txBody>
      </p:sp>
    </p:spTree>
    <p:extLst>
      <p:ext uri="{BB962C8B-B14F-4D97-AF65-F5344CB8AC3E}">
        <p14:creationId xmlns:p14="http://schemas.microsoft.com/office/powerpoint/2010/main" val="2927370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rgbClr val="FE9914"/>
                </a:solidFill>
                <a:latin typeface="Arial" charset="0"/>
              </a:defRPr>
            </a:lvl1pPr>
            <a:lvl2pPr marL="749300" indent="-287338" defTabSz="912813">
              <a:defRPr>
                <a:solidFill>
                  <a:srgbClr val="FE9914"/>
                </a:solidFill>
                <a:latin typeface="Arial" charset="0"/>
              </a:defRPr>
            </a:lvl2pPr>
            <a:lvl3pPr marL="1154113" indent="-230188" defTabSz="912813">
              <a:defRPr>
                <a:solidFill>
                  <a:srgbClr val="FE9914"/>
                </a:solidFill>
                <a:latin typeface="Arial" charset="0"/>
              </a:defRPr>
            </a:lvl3pPr>
            <a:lvl4pPr marL="1616075" indent="-230188" defTabSz="912813">
              <a:defRPr>
                <a:solidFill>
                  <a:srgbClr val="FE9914"/>
                </a:solidFill>
                <a:latin typeface="Arial" charset="0"/>
              </a:defRPr>
            </a:lvl4pPr>
            <a:lvl5pPr marL="2078038" indent="-230188" defTabSz="912813">
              <a:defRPr>
                <a:solidFill>
                  <a:srgbClr val="FE9914"/>
                </a:solidFill>
                <a:latin typeface="Arial" charset="0"/>
              </a:defRPr>
            </a:lvl5pPr>
            <a:lvl6pPr marL="2535238" indent="-230188" defTabSz="912813" eaLnBrk="0" fontAlgn="base" hangingPunct="0">
              <a:spcBef>
                <a:spcPct val="20000"/>
              </a:spcBef>
              <a:spcAft>
                <a:spcPct val="0"/>
              </a:spcAft>
              <a:defRPr>
                <a:solidFill>
                  <a:srgbClr val="FE9914"/>
                </a:solidFill>
                <a:latin typeface="Arial" charset="0"/>
              </a:defRPr>
            </a:lvl6pPr>
            <a:lvl7pPr marL="2992438" indent="-230188" defTabSz="912813" eaLnBrk="0" fontAlgn="base" hangingPunct="0">
              <a:spcBef>
                <a:spcPct val="20000"/>
              </a:spcBef>
              <a:spcAft>
                <a:spcPct val="0"/>
              </a:spcAft>
              <a:defRPr>
                <a:solidFill>
                  <a:srgbClr val="FE9914"/>
                </a:solidFill>
                <a:latin typeface="Arial" charset="0"/>
              </a:defRPr>
            </a:lvl7pPr>
            <a:lvl8pPr marL="3449638" indent="-230188" defTabSz="912813" eaLnBrk="0" fontAlgn="base" hangingPunct="0">
              <a:spcBef>
                <a:spcPct val="20000"/>
              </a:spcBef>
              <a:spcAft>
                <a:spcPct val="0"/>
              </a:spcAft>
              <a:defRPr>
                <a:solidFill>
                  <a:srgbClr val="FE9914"/>
                </a:solidFill>
                <a:latin typeface="Arial" charset="0"/>
              </a:defRPr>
            </a:lvl8pPr>
            <a:lvl9pPr marL="3906838" indent="-230188" defTabSz="912813" eaLnBrk="0" fontAlgn="base" hangingPunct="0">
              <a:spcBef>
                <a:spcPct val="20000"/>
              </a:spcBef>
              <a:spcAft>
                <a:spcPct val="0"/>
              </a:spcAft>
              <a:defRPr>
                <a:solidFill>
                  <a:srgbClr val="FE9914"/>
                </a:solidFill>
                <a:latin typeface="Arial" charset="0"/>
              </a:defRPr>
            </a:lvl9pPr>
          </a:lstStyle>
          <a:p>
            <a:fld id="{3CA4749E-F38E-47D7-B609-D6B67D6A21F0}" type="slidenum">
              <a:rPr lang="en-GB" altLang="en-US" smtClean="0">
                <a:solidFill>
                  <a:schemeClr val="tx1"/>
                </a:solidFill>
              </a:rPr>
              <a:pPr/>
              <a:t>24</a:t>
            </a:fld>
            <a:endParaRPr lang="en-GB" altLang="en-US">
              <a:solidFill>
                <a:schemeClr val="tx1"/>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Are community level measures for CYP on the map?</a:t>
            </a:r>
          </a:p>
          <a:p>
            <a:r>
              <a:rPr lang="en-GB" dirty="0"/>
              <a:t>How much do we know about the CYP that we see?</a:t>
            </a:r>
          </a:p>
          <a:p>
            <a:r>
              <a:rPr lang="en-GB" dirty="0"/>
              <a:t>Are community paediatricians in the room?</a:t>
            </a:r>
          </a:p>
          <a:p>
            <a:endParaRPr lang="en-US" altLang="en-US" dirty="0">
              <a:latin typeface="Arial" charset="0"/>
            </a:endParaRPr>
          </a:p>
        </p:txBody>
      </p:sp>
    </p:spTree>
    <p:extLst>
      <p:ext uri="{BB962C8B-B14F-4D97-AF65-F5344CB8AC3E}">
        <p14:creationId xmlns:p14="http://schemas.microsoft.com/office/powerpoint/2010/main" val="310971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864806-4254-48BD-A53C-8D6057CBEB5B}" type="slidenum">
              <a:rPr lang="en-US" smtClean="0"/>
              <a:t>25</a:t>
            </a:fld>
            <a:endParaRPr lang="en-US"/>
          </a:p>
        </p:txBody>
      </p:sp>
    </p:spTree>
    <p:extLst>
      <p:ext uri="{BB962C8B-B14F-4D97-AF65-F5344CB8AC3E}">
        <p14:creationId xmlns:p14="http://schemas.microsoft.com/office/powerpoint/2010/main" val="136967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864806-4254-48BD-A53C-8D6057CBEB5B}" type="slidenum">
              <a:rPr lang="en-US" smtClean="0"/>
              <a:t>26</a:t>
            </a:fld>
            <a:endParaRPr lang="en-US"/>
          </a:p>
        </p:txBody>
      </p:sp>
    </p:spTree>
    <p:extLst>
      <p:ext uri="{BB962C8B-B14F-4D97-AF65-F5344CB8AC3E}">
        <p14:creationId xmlns:p14="http://schemas.microsoft.com/office/powerpoint/2010/main" val="3740296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864806-4254-48BD-A53C-8D6057CBEB5B}" type="slidenum">
              <a:rPr lang="en-US" smtClean="0"/>
              <a:t>27</a:t>
            </a:fld>
            <a:endParaRPr lang="en-US"/>
          </a:p>
        </p:txBody>
      </p:sp>
    </p:spTree>
    <p:extLst>
      <p:ext uri="{BB962C8B-B14F-4D97-AF65-F5344CB8AC3E}">
        <p14:creationId xmlns:p14="http://schemas.microsoft.com/office/powerpoint/2010/main" val="1740427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864806-4254-48BD-A53C-8D6057CBEB5B}" type="slidenum">
              <a:rPr lang="en-US" smtClean="0"/>
              <a:t>28</a:t>
            </a:fld>
            <a:endParaRPr lang="en-US"/>
          </a:p>
        </p:txBody>
      </p:sp>
    </p:spTree>
    <p:extLst>
      <p:ext uri="{BB962C8B-B14F-4D97-AF65-F5344CB8AC3E}">
        <p14:creationId xmlns:p14="http://schemas.microsoft.com/office/powerpoint/2010/main" val="3902431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390036" y="995038"/>
            <a:ext cx="4024153" cy="340886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38357" y="4733493"/>
            <a:ext cx="4734460" cy="378239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dirty="0">
                <a:latin typeface="Arial" charset="0"/>
                <a:ea typeface="msgothic" charset="0"/>
                <a:cs typeface="msgothic" charset="0"/>
              </a:rPr>
              <a:t>Lauren</a:t>
            </a:r>
            <a:r>
              <a:rPr lang="en-GB" altLang="en-US" baseline="0" dirty="0">
                <a:latin typeface="Arial" charset="0"/>
                <a:ea typeface="msgothic" charset="0"/>
                <a:cs typeface="msgothic" charset="0"/>
              </a:rPr>
              <a:t> Brenan, </a:t>
            </a:r>
            <a:r>
              <a:rPr lang="en-GB" altLang="en-US" baseline="0" dirty="0" err="1">
                <a:latin typeface="Arial" charset="0"/>
                <a:ea typeface="msgothic" charset="0"/>
                <a:cs typeface="msgothic" charset="0"/>
              </a:rPr>
              <a:t>Mando</a:t>
            </a:r>
            <a:r>
              <a:rPr lang="en-GB" altLang="en-US" baseline="0" dirty="0">
                <a:latin typeface="Arial" charset="0"/>
                <a:ea typeface="msgothic" charset="0"/>
                <a:cs typeface="msgothic" charset="0"/>
              </a:rPr>
              <a:t> Bob at Imperial</a:t>
            </a:r>
          </a:p>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baseline="0" dirty="0">
                <a:latin typeface="Arial" charset="0"/>
                <a:ea typeface="msgothic" charset="0"/>
                <a:cs typeface="msgothic" charset="0"/>
              </a:rPr>
              <a:t>Reviewed HES data from 2003-2010</a:t>
            </a:r>
          </a:p>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US" sz="1200" b="0" i="0" kern="1200" dirty="0">
                <a:solidFill>
                  <a:schemeClr val="tx1"/>
                </a:solidFill>
                <a:effectLst/>
                <a:latin typeface="+mn-lt"/>
                <a:ea typeface="+mn-ea"/>
                <a:cs typeface="+mn-cs"/>
              </a:rPr>
              <a:t> Indeed, the number of adults attending outpatient </a:t>
            </a:r>
            <a:r>
              <a:rPr lang="en-US" sz="1200" b="0" i="0" kern="1200" dirty="0" err="1">
                <a:solidFill>
                  <a:schemeClr val="tx1"/>
                </a:solidFill>
                <a:effectLst/>
                <a:latin typeface="+mn-lt"/>
                <a:ea typeface="+mn-ea"/>
                <a:cs typeface="+mn-cs"/>
              </a:rPr>
              <a:t>paediatric</a:t>
            </a:r>
            <a:r>
              <a:rPr lang="en-US" sz="1200" b="0" i="0" kern="1200" dirty="0">
                <a:solidFill>
                  <a:schemeClr val="tx1"/>
                </a:solidFill>
                <a:effectLst/>
                <a:latin typeface="+mn-lt"/>
                <a:ea typeface="+mn-ea"/>
                <a:cs typeface="+mn-cs"/>
              </a:rPr>
              <a:t> services since 2003 has increased steadily, with a steep increase, to nearly 20 000,</a:t>
            </a:r>
          </a:p>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US" sz="1200" b="0" i="0" kern="1200" dirty="0">
                <a:solidFill>
                  <a:schemeClr val="tx1"/>
                </a:solidFill>
                <a:effectLst/>
                <a:latin typeface="+mn-lt"/>
                <a:ea typeface="+mn-ea"/>
                <a:cs typeface="+mn-cs"/>
              </a:rPr>
              <a:t>The number of 0-19 year olds attending outpatient geriatric medicine services has increased steadily, with over 3000 attendances in 2009-10 </a:t>
            </a:r>
          </a:p>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US" sz="1200" b="0" i="0" kern="1200" dirty="0">
                <a:solidFill>
                  <a:schemeClr val="tx1"/>
                </a:solidFill>
                <a:effectLst/>
                <a:latin typeface="+mn-lt"/>
                <a:ea typeface="+mn-ea"/>
                <a:cs typeface="+mn-cs"/>
              </a:rPr>
              <a:t>However, the number of inpatient admissions to geriatric medicine and old age psychiatry by 0–14 year olds has remained fairly constant.</a:t>
            </a:r>
            <a:r>
              <a:rPr lang="en-US" sz="1200" b="1" i="0" u="none" strike="noStrike" kern="1200" dirty="0">
                <a:solidFill>
                  <a:schemeClr val="tx1"/>
                </a:solidFill>
                <a:effectLst/>
                <a:latin typeface="+mn-lt"/>
                <a:ea typeface="+mn-ea"/>
                <a:cs typeface="+mn-cs"/>
                <a:hlinkClick r:id="rId3"/>
              </a:rPr>
              <a:t>3</a:t>
            </a:r>
            <a:endParaRPr lang="en-GB" altLang="en-US" dirty="0">
              <a:latin typeface="Arial" charset="0"/>
              <a:ea typeface="msgothic" charset="0"/>
              <a:cs typeface="msgothic" charset="0"/>
            </a:endParaRPr>
          </a:p>
        </p:txBody>
      </p:sp>
    </p:spTree>
    <p:extLst>
      <p:ext uri="{BB962C8B-B14F-4D97-AF65-F5344CB8AC3E}">
        <p14:creationId xmlns:p14="http://schemas.microsoft.com/office/powerpoint/2010/main" val="801557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864806-4254-48BD-A53C-8D6057CBEB5B}" type="slidenum">
              <a:rPr lang="en-US" smtClean="0"/>
              <a:t>3</a:t>
            </a:fld>
            <a:endParaRPr lang="en-US"/>
          </a:p>
        </p:txBody>
      </p:sp>
    </p:spTree>
    <p:extLst>
      <p:ext uri="{BB962C8B-B14F-4D97-AF65-F5344CB8AC3E}">
        <p14:creationId xmlns:p14="http://schemas.microsoft.com/office/powerpoint/2010/main" val="3857625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864806-4254-48BD-A53C-8D6057CBEB5B}" type="slidenum">
              <a:rPr lang="en-US" smtClean="0"/>
              <a:t>30</a:t>
            </a:fld>
            <a:endParaRPr lang="en-US"/>
          </a:p>
        </p:txBody>
      </p:sp>
    </p:spTree>
    <p:extLst>
      <p:ext uri="{BB962C8B-B14F-4D97-AF65-F5344CB8AC3E}">
        <p14:creationId xmlns:p14="http://schemas.microsoft.com/office/powerpoint/2010/main" val="222692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390036" y="995038"/>
            <a:ext cx="4024154" cy="3408868"/>
          </a:xfrm>
          <a:prstGeom prst="rect">
            <a:avLst/>
          </a:prstGeom>
          <a:solidFill>
            <a:srgbClr val="FFFFFF"/>
          </a:solidFill>
          <a:ln w="9525">
            <a:solidFill>
              <a:srgbClr val="000000"/>
            </a:solidFill>
            <a:miter lim="800000"/>
            <a:headEnd/>
            <a:tailEnd/>
          </a:ln>
          <a:effectLst/>
        </p:spPr>
        <p:txBody>
          <a:bodyPr wrap="none" lIns="85112" tIns="42556" rIns="85112" bIns="42556" anchor="ctr"/>
          <a:lstStyle/>
          <a:p>
            <a:endParaRPr lang="en-GB"/>
          </a:p>
        </p:txBody>
      </p:sp>
      <p:sp>
        <p:nvSpPr>
          <p:cNvPr id="4098" name="Text Box 2"/>
          <p:cNvSpPr txBox="1">
            <a:spLocks noGrp="1" noChangeArrowheads="1"/>
          </p:cNvSpPr>
          <p:nvPr>
            <p:ph type="body"/>
          </p:nvPr>
        </p:nvSpPr>
        <p:spPr bwMode="auto">
          <a:xfrm>
            <a:off x="1038357" y="4733494"/>
            <a:ext cx="4734460" cy="3782399"/>
          </a:xfrm>
          <a:prstGeom prst="rect">
            <a:avLst/>
          </a:prstGeom>
          <a:noFill/>
          <a:ln>
            <a:round/>
            <a:headEnd/>
            <a:tailEnd/>
          </a:ln>
        </p:spPr>
        <p:txBody>
          <a:bodyPr lIns="0" tIns="0" rIns="0" bIns="0"/>
          <a:lstStyle/>
          <a:p>
            <a:pPr marL="79793" indent="-79793" eaLnBrk="1">
              <a:lnSpc>
                <a:spcPct val="93000"/>
              </a:lnSpc>
              <a:spcBef>
                <a:spcPct val="0"/>
              </a:spcBef>
              <a:buSzPct val="45000"/>
              <a:tabLst>
                <a:tab pos="673806" algn="l"/>
                <a:tab pos="1347612" algn="l"/>
                <a:tab pos="2021418" algn="l"/>
                <a:tab pos="2695224" algn="l"/>
                <a:tab pos="3369031" algn="l"/>
                <a:tab pos="4042837" algn="l"/>
                <a:tab pos="4716643" algn="l"/>
              </a:tabLst>
            </a:pPr>
            <a:r>
              <a:rPr lang="en-GB" sz="1300" b="1" dirty="0">
                <a:latin typeface="Arial" charset="0"/>
                <a:ea typeface="msgothic" charset="0"/>
                <a:cs typeface="msgothic" charset="0"/>
              </a:rPr>
              <a:t>Fig 2</a:t>
            </a:r>
            <a:r>
              <a:rPr lang="en-GB" dirty="0">
                <a:latin typeface="Arial" charset="0"/>
                <a:ea typeface="msgothic" charset="0"/>
                <a:cs typeface="msgothic" charset="0"/>
              </a:rPr>
              <a:t> Death from bleeding in patients with traumatic bleeding according to treatment with tranexamic acid (P=0.98 for heterogeneity)</a:t>
            </a:r>
            <a:r>
              <a:rPr lang="ar-SA" dirty="0">
                <a:latin typeface="Arial" charset="0"/>
              </a:rPr>
              <a:t>‏</a:t>
            </a:r>
            <a:endParaRPr lang="en-US" dirty="0">
              <a:latin typeface="Arial" charset="0"/>
            </a:endParaRPr>
          </a:p>
          <a:p>
            <a:r>
              <a:rPr lang="en-US" dirty="0"/>
              <a:t>Invented in the 70s in Japan</a:t>
            </a:r>
          </a:p>
          <a:p>
            <a:r>
              <a:rPr lang="en-US" dirty="0"/>
              <a:t>Used in women to help with heavy periods</a:t>
            </a:r>
          </a:p>
          <a:p>
            <a:r>
              <a:rPr lang="en-US" dirty="0"/>
              <a:t>Tested in trauma victims</a:t>
            </a:r>
          </a:p>
          <a:p>
            <a:r>
              <a:rPr lang="en-US" dirty="0"/>
              <a:t>CRASH-2 trial</a:t>
            </a:r>
            <a:r>
              <a:rPr lang="en-US" baseline="0" dirty="0"/>
              <a:t> </a:t>
            </a:r>
          </a:p>
          <a:p>
            <a:pPr marL="79793" indent="-79793" eaLnBrk="1">
              <a:lnSpc>
                <a:spcPct val="93000"/>
              </a:lnSpc>
              <a:spcBef>
                <a:spcPct val="0"/>
              </a:spcBef>
              <a:buSzPct val="45000"/>
              <a:tabLst>
                <a:tab pos="673806" algn="l"/>
                <a:tab pos="1347612" algn="l"/>
                <a:tab pos="2021418" algn="l"/>
                <a:tab pos="2695224" algn="l"/>
                <a:tab pos="3369031" algn="l"/>
                <a:tab pos="4042837" algn="l"/>
                <a:tab pos="4716643" algn="l"/>
              </a:tabLst>
            </a:pPr>
            <a:endParaRPr lang="en-GB" dirty="0">
              <a:latin typeface="Arial" charset="0"/>
              <a:ea typeface="msgothic" charset="0"/>
              <a:cs typeface="msgothic" charset="0"/>
            </a:endParaRPr>
          </a:p>
        </p:txBody>
      </p:sp>
    </p:spTree>
    <p:extLst>
      <p:ext uri="{BB962C8B-B14F-4D97-AF65-F5344CB8AC3E}">
        <p14:creationId xmlns:p14="http://schemas.microsoft.com/office/powerpoint/2010/main" val="3390004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6AD02FC-F7C3-4716-B624-31C98C0EC7E6}" type="slidenum">
              <a:rPr lang="en-GB" smtClean="0"/>
              <a:pPr/>
              <a:t>32</a:t>
            </a:fld>
            <a:endParaRPr lang="en-GB"/>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r>
              <a:rPr lang="en-US" dirty="0"/>
              <a:t>The majority of deaths in active combat are</a:t>
            </a:r>
            <a:r>
              <a:rPr lang="en-US" baseline="0" dirty="0"/>
              <a:t> a result of trauma. If all trauma patients were treated within 3 hours with </a:t>
            </a:r>
            <a:r>
              <a:rPr lang="en-US" baseline="0" dirty="0" err="1"/>
              <a:t>transexamic</a:t>
            </a:r>
            <a:r>
              <a:rPr lang="en-US" baseline="0" dirty="0"/>
              <a:t> acid </a:t>
            </a:r>
            <a:endParaRPr lang="en-US" dirty="0"/>
          </a:p>
        </p:txBody>
      </p:sp>
    </p:spTree>
    <p:extLst>
      <p:ext uri="{BB962C8B-B14F-4D97-AF65-F5344CB8AC3E}">
        <p14:creationId xmlns:p14="http://schemas.microsoft.com/office/powerpoint/2010/main" val="2917753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third of deaths would be avoided.</a:t>
            </a:r>
          </a:p>
        </p:txBody>
      </p:sp>
      <p:sp>
        <p:nvSpPr>
          <p:cNvPr id="4" name="Slide Number Placeholder 3"/>
          <p:cNvSpPr>
            <a:spLocks noGrp="1"/>
          </p:cNvSpPr>
          <p:nvPr>
            <p:ph type="sldNum" sz="quarter" idx="10"/>
          </p:nvPr>
        </p:nvSpPr>
        <p:spPr/>
        <p:txBody>
          <a:bodyPr/>
          <a:lstStyle/>
          <a:p>
            <a:fld id="{99864806-4254-48BD-A53C-8D6057CBEB5B}" type="slidenum">
              <a:rPr lang="en-US" smtClean="0"/>
              <a:t>33</a:t>
            </a:fld>
            <a:endParaRPr lang="en-US"/>
          </a:p>
        </p:txBody>
      </p:sp>
    </p:spTree>
    <p:extLst>
      <p:ext uri="{BB962C8B-B14F-4D97-AF65-F5344CB8AC3E}">
        <p14:creationId xmlns:p14="http://schemas.microsoft.com/office/powerpoint/2010/main" val="26305819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864806-4254-48BD-A53C-8D6057CBEB5B}" type="slidenum">
              <a:rPr lang="en-US" smtClean="0"/>
              <a:t>34</a:t>
            </a:fld>
            <a:endParaRPr lang="en-US"/>
          </a:p>
        </p:txBody>
      </p:sp>
    </p:spTree>
    <p:extLst>
      <p:ext uri="{BB962C8B-B14F-4D97-AF65-F5344CB8AC3E}">
        <p14:creationId xmlns:p14="http://schemas.microsoft.com/office/powerpoint/2010/main" val="41443383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864806-4254-48BD-A53C-8D6057CBEB5B}" type="slidenum">
              <a:rPr lang="en-US" smtClean="0"/>
              <a:t>36</a:t>
            </a:fld>
            <a:endParaRPr lang="en-US"/>
          </a:p>
        </p:txBody>
      </p:sp>
    </p:spTree>
    <p:extLst>
      <p:ext uri="{BB962C8B-B14F-4D97-AF65-F5344CB8AC3E}">
        <p14:creationId xmlns:p14="http://schemas.microsoft.com/office/powerpoint/2010/main" val="896539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864806-4254-48BD-A53C-8D6057CBEB5B}" type="slidenum">
              <a:rPr lang="en-US" smtClean="0"/>
              <a:t>38</a:t>
            </a:fld>
            <a:endParaRPr lang="en-US"/>
          </a:p>
        </p:txBody>
      </p:sp>
    </p:spTree>
    <p:extLst>
      <p:ext uri="{BB962C8B-B14F-4D97-AF65-F5344CB8AC3E}">
        <p14:creationId xmlns:p14="http://schemas.microsoft.com/office/powerpoint/2010/main" val="41146740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864806-4254-48BD-A53C-8D6057CBEB5B}" type="slidenum">
              <a:rPr lang="en-US" smtClean="0"/>
              <a:t>39</a:t>
            </a:fld>
            <a:endParaRPr lang="en-US"/>
          </a:p>
        </p:txBody>
      </p:sp>
    </p:spTree>
    <p:extLst>
      <p:ext uri="{BB962C8B-B14F-4D97-AF65-F5344CB8AC3E}">
        <p14:creationId xmlns:p14="http://schemas.microsoft.com/office/powerpoint/2010/main" val="42761767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864806-4254-48BD-A53C-8D6057CBEB5B}" type="slidenum">
              <a:rPr lang="en-US" smtClean="0"/>
              <a:t>40</a:t>
            </a:fld>
            <a:endParaRPr lang="en-US"/>
          </a:p>
        </p:txBody>
      </p:sp>
    </p:spTree>
    <p:extLst>
      <p:ext uri="{BB962C8B-B14F-4D97-AF65-F5344CB8AC3E}">
        <p14:creationId xmlns:p14="http://schemas.microsoft.com/office/powerpoint/2010/main" val="38425505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864806-4254-48BD-A53C-8D6057CBEB5B}" type="slidenum">
              <a:rPr lang="en-US" smtClean="0"/>
              <a:t>41</a:t>
            </a:fld>
            <a:endParaRPr lang="en-US"/>
          </a:p>
        </p:txBody>
      </p:sp>
    </p:spTree>
    <p:extLst>
      <p:ext uri="{BB962C8B-B14F-4D97-AF65-F5344CB8AC3E}">
        <p14:creationId xmlns:p14="http://schemas.microsoft.com/office/powerpoint/2010/main" val="3517414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9864806-4254-48BD-A53C-8D6057CBEB5B}" type="slidenum">
              <a:rPr lang="en-US" smtClean="0"/>
              <a:t>4</a:t>
            </a:fld>
            <a:endParaRPr lang="en-US"/>
          </a:p>
        </p:txBody>
      </p:sp>
    </p:spTree>
    <p:extLst>
      <p:ext uri="{BB962C8B-B14F-4D97-AF65-F5344CB8AC3E}">
        <p14:creationId xmlns:p14="http://schemas.microsoft.com/office/powerpoint/2010/main" val="54809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864806-4254-48BD-A53C-8D6057CBEB5B}" type="slidenum">
              <a:rPr lang="en-US" smtClean="0"/>
              <a:t>42</a:t>
            </a:fld>
            <a:endParaRPr lang="en-US"/>
          </a:p>
        </p:txBody>
      </p:sp>
    </p:spTree>
    <p:extLst>
      <p:ext uri="{BB962C8B-B14F-4D97-AF65-F5344CB8AC3E}">
        <p14:creationId xmlns:p14="http://schemas.microsoft.com/office/powerpoint/2010/main" val="3157168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864806-4254-48BD-A53C-8D6057CBEB5B}" type="slidenum">
              <a:rPr lang="en-US" smtClean="0"/>
              <a:t>43</a:t>
            </a:fld>
            <a:endParaRPr lang="en-US"/>
          </a:p>
        </p:txBody>
      </p:sp>
    </p:spTree>
    <p:extLst>
      <p:ext uri="{BB962C8B-B14F-4D97-AF65-F5344CB8AC3E}">
        <p14:creationId xmlns:p14="http://schemas.microsoft.com/office/powerpoint/2010/main" val="17320727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864806-4254-48BD-A53C-8D6057CBEB5B}" type="slidenum">
              <a:rPr lang="en-US" smtClean="0"/>
              <a:t>44</a:t>
            </a:fld>
            <a:endParaRPr lang="en-US"/>
          </a:p>
        </p:txBody>
      </p:sp>
    </p:spTree>
    <p:extLst>
      <p:ext uri="{BB962C8B-B14F-4D97-AF65-F5344CB8AC3E}">
        <p14:creationId xmlns:p14="http://schemas.microsoft.com/office/powerpoint/2010/main" val="34979928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864806-4254-48BD-A53C-8D6057CBEB5B}" type="slidenum">
              <a:rPr lang="en-US" smtClean="0"/>
              <a:t>45</a:t>
            </a:fld>
            <a:endParaRPr lang="en-US"/>
          </a:p>
        </p:txBody>
      </p:sp>
    </p:spTree>
    <p:extLst>
      <p:ext uri="{BB962C8B-B14F-4D97-AF65-F5344CB8AC3E}">
        <p14:creationId xmlns:p14="http://schemas.microsoft.com/office/powerpoint/2010/main" val="4148468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864806-4254-48BD-A53C-8D6057CBEB5B}" type="slidenum">
              <a:rPr lang="en-US" smtClean="0"/>
              <a:t>46</a:t>
            </a:fld>
            <a:endParaRPr lang="en-US"/>
          </a:p>
        </p:txBody>
      </p:sp>
    </p:spTree>
    <p:extLst>
      <p:ext uri="{BB962C8B-B14F-4D97-AF65-F5344CB8AC3E}">
        <p14:creationId xmlns:p14="http://schemas.microsoft.com/office/powerpoint/2010/main" val="4862233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impact of quality improvement (QI) training plus a bundled practice-based intervention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provider prompts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plus communication skills training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plus performance feedback</a:t>
            </a:r>
            <a:r>
              <a:rPr lang="en-GB" sz="1200" b="0" i="0" kern="1200" baseline="0" dirty="0">
                <a:solidFill>
                  <a:schemeClr val="tx1"/>
                </a:solidFill>
                <a:effectLst/>
                <a:latin typeface="+mn-lt"/>
                <a:ea typeface="+mn-ea"/>
                <a:cs typeface="+mn-cs"/>
              </a:rPr>
              <a:t> - monthly</a:t>
            </a: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0" i="0" kern="1200" dirty="0">
                <a:solidFill>
                  <a:schemeClr val="tx1"/>
                </a:solidFill>
                <a:effectLst/>
                <a:latin typeface="+mn-lt"/>
                <a:ea typeface="+mn-ea"/>
                <a:cs typeface="+mn-cs"/>
              </a:rPr>
              <a:t>on improving HPV vaccinations in </a:t>
            </a:r>
            <a:r>
              <a:rPr lang="en-GB" sz="1200" b="0" i="0" kern="1200" dirty="0" err="1">
                <a:solidFill>
                  <a:schemeClr val="tx1"/>
                </a:solidFill>
                <a:effectLst/>
                <a:latin typeface="+mn-lt"/>
                <a:ea typeface="+mn-ea"/>
                <a:cs typeface="+mn-cs"/>
              </a:rPr>
              <a:t>pediatric</a:t>
            </a:r>
            <a:r>
              <a:rPr lang="en-GB" sz="1200" b="0" i="0" kern="1200" dirty="0">
                <a:solidFill>
                  <a:schemeClr val="tx1"/>
                </a:solidFill>
                <a:effectLst/>
                <a:latin typeface="+mn-lt"/>
                <a:ea typeface="+mn-ea"/>
                <a:cs typeface="+mn-cs"/>
              </a:rPr>
              <a:t> resident continuity clinics.</a:t>
            </a: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0" i="0" kern="1200" dirty="0">
                <a:solidFill>
                  <a:schemeClr val="tx1"/>
                </a:solidFill>
                <a:effectLst/>
                <a:latin typeface="+mn-lt"/>
                <a:ea typeface="+mn-ea"/>
                <a:cs typeface="+mn-cs"/>
              </a:rPr>
              <a:t>CL: control limit</a:t>
            </a:r>
          </a:p>
          <a:p>
            <a:pPr marL="0" indent="0">
              <a:buFont typeface="Arial" panose="020B0604020202020204" pitchFamily="34" charset="0"/>
              <a:buNone/>
            </a:pPr>
            <a:r>
              <a:rPr lang="en-GB" sz="1200" b="0" i="0" kern="1200" dirty="0">
                <a:solidFill>
                  <a:schemeClr val="tx1"/>
                </a:solidFill>
                <a:effectLst/>
                <a:latin typeface="+mn-lt"/>
                <a:ea typeface="+mn-ea"/>
                <a:cs typeface="+mn-cs"/>
              </a:rPr>
              <a:t>UCL – upper</a:t>
            </a:r>
          </a:p>
          <a:p>
            <a:pPr marL="0" indent="0">
              <a:buFont typeface="Arial" panose="020B0604020202020204" pitchFamily="34" charset="0"/>
              <a:buNone/>
            </a:pPr>
            <a:r>
              <a:rPr lang="en-GB" sz="1200" b="0" i="0" kern="1200" dirty="0">
                <a:solidFill>
                  <a:schemeClr val="tx1"/>
                </a:solidFill>
                <a:effectLst/>
                <a:latin typeface="+mn-lt"/>
                <a:ea typeface="+mn-ea"/>
                <a:cs typeface="+mn-cs"/>
              </a:rPr>
              <a:t>LCL – lower</a:t>
            </a: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pPr fontAlgn="base"/>
            <a:r>
              <a:rPr lang="en-GB" sz="1200" b="0" i="0" u="none" strike="noStrike" kern="1200" dirty="0" err="1">
                <a:solidFill>
                  <a:schemeClr val="tx1"/>
                </a:solidFill>
                <a:effectLst/>
                <a:latin typeface="+mn-lt"/>
                <a:ea typeface="+mn-ea"/>
                <a:cs typeface="+mn-cs"/>
                <a:hlinkClick r:id="rId3"/>
              </a:rPr>
              <a:t>Pediatrics</a:t>
            </a:r>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March 2018</a:t>
            </a:r>
          </a:p>
          <a:p>
            <a:pPr fontAlgn="base"/>
            <a:r>
              <a:rPr lang="en-GB" sz="1200" b="0" i="0" kern="1200" dirty="0">
                <a:solidFill>
                  <a:schemeClr val="tx1"/>
                </a:solidFill>
                <a:effectLst/>
                <a:latin typeface="+mn-lt"/>
                <a:ea typeface="+mn-ea"/>
                <a:cs typeface="+mn-cs"/>
              </a:rPr>
              <a:t>From the American Academy of </a:t>
            </a:r>
            <a:r>
              <a:rPr lang="en-GB" sz="1200" b="0" i="0" kern="1200" dirty="0" err="1">
                <a:solidFill>
                  <a:schemeClr val="tx1"/>
                </a:solidFill>
                <a:effectLst/>
                <a:latin typeface="+mn-lt"/>
                <a:ea typeface="+mn-ea"/>
                <a:cs typeface="+mn-cs"/>
              </a:rPr>
              <a:t>Pediatrics</a:t>
            </a:r>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Quality Report</a:t>
            </a:r>
          </a:p>
          <a:p>
            <a:pPr fontAlgn="base"/>
            <a:r>
              <a:rPr lang="en-GB" sz="1200" b="0" i="0" kern="1200" dirty="0">
                <a:solidFill>
                  <a:schemeClr val="tx1"/>
                </a:solidFill>
                <a:effectLst/>
                <a:latin typeface="+mn-lt"/>
                <a:ea typeface="+mn-ea"/>
                <a:cs typeface="+mn-cs"/>
              </a:rPr>
              <a:t>Provider Communication, Prompts, and Feedback to Improve HPV Vaccination Rates in Resident Clinics</a:t>
            </a:r>
          </a:p>
          <a:p>
            <a:pPr fontAlgn="base"/>
            <a:r>
              <a:rPr lang="en-GB" sz="1200" b="0" i="0" kern="1200" dirty="0">
                <a:solidFill>
                  <a:schemeClr val="tx1"/>
                </a:solidFill>
                <a:effectLst/>
                <a:latin typeface="+mn-lt"/>
                <a:ea typeface="+mn-ea"/>
                <a:cs typeface="+mn-cs"/>
              </a:rPr>
              <a:t>Cynthia M. Rand, Stanley J. Schaffer, Nui </a:t>
            </a:r>
            <a:r>
              <a:rPr lang="en-GB" sz="1200" b="0" i="0" kern="1200" dirty="0" err="1">
                <a:solidFill>
                  <a:schemeClr val="tx1"/>
                </a:solidFill>
                <a:effectLst/>
                <a:latin typeface="+mn-lt"/>
                <a:ea typeface="+mn-ea"/>
                <a:cs typeface="+mn-cs"/>
              </a:rPr>
              <a:t>Dhepyasuwan</a:t>
            </a:r>
            <a:r>
              <a:rPr lang="en-GB" sz="1200" b="0" i="0" kern="1200" dirty="0">
                <a:solidFill>
                  <a:schemeClr val="tx1"/>
                </a:solidFill>
                <a:effectLst/>
                <a:latin typeface="+mn-lt"/>
                <a:ea typeface="+mn-ea"/>
                <a:cs typeface="+mn-cs"/>
              </a:rPr>
              <a:t>, Aaron </a:t>
            </a:r>
            <a:r>
              <a:rPr lang="en-GB" sz="1200" b="0" i="0" kern="1200" dirty="0" err="1">
                <a:solidFill>
                  <a:schemeClr val="tx1"/>
                </a:solidFill>
                <a:effectLst/>
                <a:latin typeface="+mn-lt"/>
                <a:ea typeface="+mn-ea"/>
                <a:cs typeface="+mn-cs"/>
              </a:rPr>
              <a:t>Blumkin</a:t>
            </a:r>
            <a:r>
              <a:rPr lang="en-GB" sz="1200" b="0" i="0" kern="1200" dirty="0">
                <a:solidFill>
                  <a:schemeClr val="tx1"/>
                </a:solidFill>
                <a:effectLst/>
                <a:latin typeface="+mn-lt"/>
                <a:ea typeface="+mn-ea"/>
                <a:cs typeface="+mn-cs"/>
              </a:rPr>
              <a:t>, Christina </a:t>
            </a:r>
            <a:r>
              <a:rPr lang="en-GB" sz="1200" b="0" i="0" kern="1200" dirty="0" err="1">
                <a:solidFill>
                  <a:schemeClr val="tx1"/>
                </a:solidFill>
                <a:effectLst/>
                <a:latin typeface="+mn-lt"/>
                <a:ea typeface="+mn-ea"/>
                <a:cs typeface="+mn-cs"/>
              </a:rPr>
              <a:t>Albertin</a:t>
            </a:r>
            <a:r>
              <a:rPr lang="en-GB" sz="1200" b="0" i="0" kern="1200" dirty="0">
                <a:solidFill>
                  <a:schemeClr val="tx1"/>
                </a:solidFill>
                <a:effectLst/>
                <a:latin typeface="+mn-lt"/>
                <a:ea typeface="+mn-ea"/>
                <a:cs typeface="+mn-cs"/>
              </a:rPr>
              <a:t>, Janet R. </a:t>
            </a:r>
            <a:r>
              <a:rPr lang="en-GB" sz="1200" b="0" i="0" kern="1200" dirty="0" err="1">
                <a:solidFill>
                  <a:schemeClr val="tx1"/>
                </a:solidFill>
                <a:effectLst/>
                <a:latin typeface="+mn-lt"/>
                <a:ea typeface="+mn-ea"/>
                <a:cs typeface="+mn-cs"/>
              </a:rPr>
              <a:t>Serwint</a:t>
            </a:r>
            <a:r>
              <a:rPr lang="en-GB" sz="1200" b="0" i="0" kern="1200" dirty="0">
                <a:solidFill>
                  <a:schemeClr val="tx1"/>
                </a:solidFill>
                <a:effectLst/>
                <a:latin typeface="+mn-lt"/>
                <a:ea typeface="+mn-ea"/>
                <a:cs typeface="+mn-cs"/>
              </a:rPr>
              <a:t>, Paul M. Darden, Sharon G. </a:t>
            </a:r>
            <a:r>
              <a:rPr lang="en-GB" sz="1200" b="0" i="0" kern="1200" dirty="0" err="1">
                <a:solidFill>
                  <a:schemeClr val="tx1"/>
                </a:solidFill>
                <a:effectLst/>
                <a:latin typeface="+mn-lt"/>
                <a:ea typeface="+mn-ea"/>
                <a:cs typeface="+mn-cs"/>
              </a:rPr>
              <a:t>Humiston</a:t>
            </a:r>
            <a:r>
              <a:rPr lang="en-GB" sz="1200" b="0" i="0" kern="1200" dirty="0">
                <a:solidFill>
                  <a:schemeClr val="tx1"/>
                </a:solidFill>
                <a:effectLst/>
                <a:latin typeface="+mn-lt"/>
                <a:ea typeface="+mn-ea"/>
                <a:cs typeface="+mn-cs"/>
              </a:rPr>
              <a:t>, Keith J. Mann, William </a:t>
            </a:r>
            <a:r>
              <a:rPr lang="en-GB" sz="1200" b="0" i="0" kern="1200" dirty="0" err="1">
                <a:solidFill>
                  <a:schemeClr val="tx1"/>
                </a:solidFill>
                <a:effectLst/>
                <a:latin typeface="+mn-lt"/>
                <a:ea typeface="+mn-ea"/>
                <a:cs typeface="+mn-cs"/>
              </a:rPr>
              <a:t>Stratbucker</a:t>
            </a:r>
            <a:r>
              <a:rPr lang="en-GB" sz="1200" b="0" i="0" kern="1200" dirty="0">
                <a:solidFill>
                  <a:schemeClr val="tx1"/>
                </a:solidFill>
                <a:effectLst/>
                <a:latin typeface="+mn-lt"/>
                <a:ea typeface="+mn-ea"/>
                <a:cs typeface="+mn-cs"/>
              </a:rPr>
              <a:t>, Peter G. </a:t>
            </a:r>
            <a:r>
              <a:rPr lang="en-GB" sz="1200" b="0" i="0" kern="1200" dirty="0" err="1">
                <a:solidFill>
                  <a:schemeClr val="tx1"/>
                </a:solidFill>
                <a:effectLst/>
                <a:latin typeface="+mn-lt"/>
                <a:ea typeface="+mn-ea"/>
                <a:cs typeface="+mn-cs"/>
              </a:rPr>
              <a:t>Szilagyi</a:t>
            </a: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99864806-4254-48BD-A53C-8D6057CBEB5B}" type="slidenum">
              <a:rPr lang="en-US" smtClean="0"/>
              <a:t>47</a:t>
            </a:fld>
            <a:endParaRPr lang="en-US"/>
          </a:p>
        </p:txBody>
      </p:sp>
    </p:spTree>
    <p:extLst>
      <p:ext uri="{BB962C8B-B14F-4D97-AF65-F5344CB8AC3E}">
        <p14:creationId xmlns:p14="http://schemas.microsoft.com/office/powerpoint/2010/main" val="1653298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a:t>
            </a:r>
            <a:r>
              <a:rPr lang="en-GB" sz="1200" b="1" i="0" kern="1200" dirty="0">
                <a:solidFill>
                  <a:schemeClr val="tx1"/>
                </a:solidFill>
                <a:effectLst/>
                <a:latin typeface="+mn-lt"/>
                <a:ea typeface="+mn-ea"/>
                <a:cs typeface="+mn-cs"/>
              </a:rPr>
              <a:t>Pareto principle</a:t>
            </a:r>
            <a:r>
              <a:rPr lang="en-GB" sz="1200" b="0" i="0" kern="1200" dirty="0">
                <a:solidFill>
                  <a:schemeClr val="tx1"/>
                </a:solidFill>
                <a:effectLst/>
                <a:latin typeface="+mn-lt"/>
                <a:ea typeface="+mn-ea"/>
                <a:cs typeface="+mn-cs"/>
              </a:rPr>
              <a:t> (also known as the </a:t>
            </a:r>
            <a:r>
              <a:rPr lang="en-GB" sz="1200" b="1" i="0" kern="1200" dirty="0">
                <a:solidFill>
                  <a:schemeClr val="tx1"/>
                </a:solidFill>
                <a:effectLst/>
                <a:latin typeface="+mn-lt"/>
                <a:ea typeface="+mn-ea"/>
                <a:cs typeface="+mn-cs"/>
              </a:rPr>
              <a:t>80/20 rule</a:t>
            </a:r>
            <a:r>
              <a:rPr lang="en-GB" sz="1200" b="0" i="0" kern="1200" dirty="0">
                <a:solidFill>
                  <a:schemeClr val="tx1"/>
                </a:solidFill>
                <a:effectLst/>
                <a:latin typeface="+mn-lt"/>
                <a:ea typeface="+mn-ea"/>
                <a:cs typeface="+mn-cs"/>
              </a:rPr>
              <a:t>, the law of the vital few, or the </a:t>
            </a:r>
            <a:r>
              <a:rPr lang="en-GB" sz="1200" b="1" i="0" kern="1200" dirty="0">
                <a:solidFill>
                  <a:schemeClr val="tx1"/>
                </a:solidFill>
                <a:effectLst/>
                <a:latin typeface="+mn-lt"/>
                <a:ea typeface="+mn-ea"/>
                <a:cs typeface="+mn-cs"/>
              </a:rPr>
              <a:t>principle</a:t>
            </a:r>
            <a:r>
              <a:rPr lang="en-GB" sz="1200" b="0" i="0" kern="1200" dirty="0">
                <a:solidFill>
                  <a:schemeClr val="tx1"/>
                </a:solidFill>
                <a:effectLst/>
                <a:latin typeface="+mn-lt"/>
                <a:ea typeface="+mn-ea"/>
                <a:cs typeface="+mn-cs"/>
              </a:rPr>
              <a:t> of factor sparsity) states that, for many events, roughly 80% of the effects come from 20% of the causes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Relative importance of problems</a:t>
            </a:r>
            <a:endParaRPr lang="en-GB" dirty="0"/>
          </a:p>
        </p:txBody>
      </p:sp>
      <p:sp>
        <p:nvSpPr>
          <p:cNvPr id="4" name="Slide Number Placeholder 3"/>
          <p:cNvSpPr>
            <a:spLocks noGrp="1"/>
          </p:cNvSpPr>
          <p:nvPr>
            <p:ph type="sldNum" sz="quarter" idx="10"/>
          </p:nvPr>
        </p:nvSpPr>
        <p:spPr/>
        <p:txBody>
          <a:bodyPr/>
          <a:lstStyle/>
          <a:p>
            <a:fld id="{99864806-4254-48BD-A53C-8D6057CBEB5B}" type="slidenum">
              <a:rPr lang="en-US" smtClean="0"/>
              <a:t>48</a:t>
            </a:fld>
            <a:endParaRPr lang="en-US"/>
          </a:p>
        </p:txBody>
      </p:sp>
    </p:spTree>
    <p:extLst>
      <p:ext uri="{BB962C8B-B14F-4D97-AF65-F5344CB8AC3E}">
        <p14:creationId xmlns:p14="http://schemas.microsoft.com/office/powerpoint/2010/main" val="33883454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864806-4254-48BD-A53C-8D6057CBEB5B}" type="slidenum">
              <a:rPr lang="en-US" smtClean="0"/>
              <a:t>49</a:t>
            </a:fld>
            <a:endParaRPr lang="en-US"/>
          </a:p>
        </p:txBody>
      </p:sp>
    </p:spTree>
    <p:extLst>
      <p:ext uri="{BB962C8B-B14F-4D97-AF65-F5344CB8AC3E}">
        <p14:creationId xmlns:p14="http://schemas.microsoft.com/office/powerpoint/2010/main" val="20896406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26:notes"/>
          <p:cNvSpPr>
            <a:spLocks noGrp="1" noRot="1" noChangeAspect="1"/>
          </p:cNvSpPr>
          <p:nvPr>
            <p:ph type="sldImg" idx="2"/>
          </p:nvPr>
        </p:nvSpPr>
        <p:spPr>
          <a:xfrm>
            <a:off x="393700" y="685800"/>
            <a:ext cx="60706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7" name="Google Shape;587;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
        <p:nvSpPr>
          <p:cNvPr id="588" name="Google Shape;58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1D1E1A"/>
              </a:buClr>
              <a:buSzPts val="1400"/>
              <a:buFont typeface="Arial"/>
              <a:buNone/>
            </a:pPr>
            <a:fld id="{00000000-1234-1234-1234-123412341234}" type="slidenum">
              <a:rPr lang="en-US" sz="1400" b="0" i="0" u="none" strike="noStrike" cap="none">
                <a:solidFill>
                  <a:srgbClr val="1D1E1A"/>
                </a:solidFill>
                <a:latin typeface="Arial"/>
                <a:ea typeface="Arial"/>
                <a:cs typeface="Arial"/>
                <a:sym typeface="Arial"/>
              </a:rPr>
              <a:t>50</a:t>
            </a:fld>
            <a:endParaRPr sz="1400" b="0" i="0" u="none" strike="noStrike" cap="none">
              <a:solidFill>
                <a:srgbClr val="1D1E1A"/>
              </a:solidFill>
              <a:latin typeface="Arial"/>
              <a:ea typeface="Arial"/>
              <a:cs typeface="Arial"/>
              <a:sym typeface="Arial"/>
            </a:endParaRPr>
          </a:p>
        </p:txBody>
      </p:sp>
    </p:spTree>
    <p:extLst>
      <p:ext uri="{BB962C8B-B14F-4D97-AF65-F5344CB8AC3E}">
        <p14:creationId xmlns:p14="http://schemas.microsoft.com/office/powerpoint/2010/main" val="21994908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864806-4254-48BD-A53C-8D6057CBEB5B}" type="slidenum">
              <a:rPr lang="en-US" smtClean="0"/>
              <a:t>52</a:t>
            </a:fld>
            <a:endParaRPr lang="en-US"/>
          </a:p>
        </p:txBody>
      </p:sp>
    </p:spTree>
    <p:extLst>
      <p:ext uri="{BB962C8B-B14F-4D97-AF65-F5344CB8AC3E}">
        <p14:creationId xmlns:p14="http://schemas.microsoft.com/office/powerpoint/2010/main" val="4165782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64806-4254-48BD-A53C-8D6057CBEB5B}" type="slidenum">
              <a:rPr lang="en-US" smtClean="0"/>
              <a:t>5</a:t>
            </a:fld>
            <a:endParaRPr lang="en-US"/>
          </a:p>
        </p:txBody>
      </p:sp>
    </p:spTree>
    <p:extLst>
      <p:ext uri="{BB962C8B-B14F-4D97-AF65-F5344CB8AC3E}">
        <p14:creationId xmlns:p14="http://schemas.microsoft.com/office/powerpoint/2010/main" val="22269568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Well-functioning health systems need to utilize data at all levels, from the provider, to local and national-level decision makers, in order to make evidence-based and needed adjustments to improve the quality of care provided.</a:t>
            </a:r>
            <a:endParaRPr lang="en-GB" dirty="0"/>
          </a:p>
        </p:txBody>
      </p:sp>
      <p:sp>
        <p:nvSpPr>
          <p:cNvPr id="4" name="Slide Number Placeholder 3"/>
          <p:cNvSpPr>
            <a:spLocks noGrp="1"/>
          </p:cNvSpPr>
          <p:nvPr>
            <p:ph type="sldNum" sz="quarter" idx="10"/>
          </p:nvPr>
        </p:nvSpPr>
        <p:spPr/>
        <p:txBody>
          <a:bodyPr/>
          <a:lstStyle/>
          <a:p>
            <a:fld id="{99864806-4254-48BD-A53C-8D6057CBEB5B}" type="slidenum">
              <a:rPr lang="en-US" smtClean="0"/>
              <a:t>53</a:t>
            </a:fld>
            <a:endParaRPr lang="en-US"/>
          </a:p>
        </p:txBody>
      </p:sp>
    </p:spTree>
    <p:extLst>
      <p:ext uri="{BB962C8B-B14F-4D97-AF65-F5344CB8AC3E}">
        <p14:creationId xmlns:p14="http://schemas.microsoft.com/office/powerpoint/2010/main" val="38817708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864806-4254-48BD-A53C-8D6057CBEB5B}" type="slidenum">
              <a:rPr lang="en-US" smtClean="0"/>
              <a:t>54</a:t>
            </a:fld>
            <a:endParaRPr lang="en-US"/>
          </a:p>
        </p:txBody>
      </p:sp>
    </p:spTree>
    <p:extLst>
      <p:ext uri="{BB962C8B-B14F-4D97-AF65-F5344CB8AC3E}">
        <p14:creationId xmlns:p14="http://schemas.microsoft.com/office/powerpoint/2010/main" val="8991684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864806-4254-48BD-A53C-8D6057CBEB5B}" type="slidenum">
              <a:rPr lang="en-US" smtClean="0"/>
              <a:t>55</a:t>
            </a:fld>
            <a:endParaRPr lang="en-US"/>
          </a:p>
        </p:txBody>
      </p:sp>
    </p:spTree>
    <p:extLst>
      <p:ext uri="{BB962C8B-B14F-4D97-AF65-F5344CB8AC3E}">
        <p14:creationId xmlns:p14="http://schemas.microsoft.com/office/powerpoint/2010/main" val="39233770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864806-4254-48BD-A53C-8D6057CBEB5B}" type="slidenum">
              <a:rPr lang="en-US" smtClean="0"/>
              <a:t>56</a:t>
            </a:fld>
            <a:endParaRPr lang="en-US"/>
          </a:p>
        </p:txBody>
      </p:sp>
    </p:spTree>
    <p:extLst>
      <p:ext uri="{BB962C8B-B14F-4D97-AF65-F5344CB8AC3E}">
        <p14:creationId xmlns:p14="http://schemas.microsoft.com/office/powerpoint/2010/main" val="13008091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864806-4254-48BD-A53C-8D6057CBEB5B}" type="slidenum">
              <a:rPr lang="en-US" smtClean="0"/>
              <a:t>57</a:t>
            </a:fld>
            <a:endParaRPr lang="en-US"/>
          </a:p>
        </p:txBody>
      </p:sp>
    </p:spTree>
    <p:extLst>
      <p:ext uri="{BB962C8B-B14F-4D97-AF65-F5344CB8AC3E}">
        <p14:creationId xmlns:p14="http://schemas.microsoft.com/office/powerpoint/2010/main" val="29347267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864806-4254-48BD-A53C-8D6057CBEB5B}" type="slidenum">
              <a:rPr lang="en-US" smtClean="0"/>
              <a:t>58</a:t>
            </a:fld>
            <a:endParaRPr lang="en-US"/>
          </a:p>
        </p:txBody>
      </p:sp>
    </p:spTree>
    <p:extLst>
      <p:ext uri="{BB962C8B-B14F-4D97-AF65-F5344CB8AC3E}">
        <p14:creationId xmlns:p14="http://schemas.microsoft.com/office/powerpoint/2010/main" val="2566178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http://www.hscic.gov.uk/hes</a:t>
            </a:r>
          </a:p>
          <a:p>
            <a:pPr marL="0" indent="0" eaLnBrk="1" hangingPunct="1">
              <a:lnSpc>
                <a:spcPct val="90000"/>
              </a:lnSpc>
              <a:buFontTx/>
              <a:buNone/>
            </a:pPr>
            <a:r>
              <a:rPr lang="en-GB" altLang="en-US" sz="2400" dirty="0">
                <a:solidFill>
                  <a:srgbClr val="336699"/>
                </a:solidFill>
              </a:rPr>
              <a:t>Electronic record of every inpatient or day case episode of patient care in every NHS (public) hospital</a:t>
            </a:r>
          </a:p>
          <a:p>
            <a:pPr marL="0" indent="0" eaLnBrk="1" hangingPunct="1">
              <a:lnSpc>
                <a:spcPct val="90000"/>
              </a:lnSpc>
              <a:buFontTx/>
              <a:buNone/>
            </a:pPr>
            <a:r>
              <a:rPr lang="en-GB" altLang="en-US" sz="2400" dirty="0">
                <a:solidFill>
                  <a:srgbClr val="336699"/>
                </a:solidFill>
              </a:rPr>
              <a:t>14 million records a year</a:t>
            </a:r>
          </a:p>
          <a:p>
            <a:pPr marL="0" indent="0" eaLnBrk="1" hangingPunct="1">
              <a:lnSpc>
                <a:spcPct val="90000"/>
              </a:lnSpc>
              <a:buFontTx/>
              <a:buNone/>
            </a:pPr>
            <a:r>
              <a:rPr lang="en-GB" altLang="en-US" sz="2400" dirty="0">
                <a:solidFill>
                  <a:srgbClr val="336699"/>
                </a:solidFill>
              </a:rPr>
              <a:t>300 fields of information including</a:t>
            </a:r>
          </a:p>
          <a:p>
            <a:pPr lvl="1" eaLnBrk="1" hangingPunct="1">
              <a:lnSpc>
                <a:spcPct val="90000"/>
              </a:lnSpc>
            </a:pPr>
            <a:r>
              <a:rPr lang="en-GB" altLang="en-US" sz="2400" dirty="0">
                <a:solidFill>
                  <a:srgbClr val="336699"/>
                </a:solidFill>
              </a:rPr>
              <a:t>Patient details such as age, sex, address</a:t>
            </a:r>
          </a:p>
          <a:p>
            <a:pPr lvl="1" eaLnBrk="1" hangingPunct="1">
              <a:lnSpc>
                <a:spcPct val="90000"/>
              </a:lnSpc>
            </a:pPr>
            <a:r>
              <a:rPr lang="en-GB" altLang="en-US" sz="2400" dirty="0">
                <a:solidFill>
                  <a:srgbClr val="336699"/>
                </a:solidFill>
              </a:rPr>
              <a:t>Diagnosis using ICD10</a:t>
            </a:r>
          </a:p>
          <a:p>
            <a:pPr lvl="1" eaLnBrk="1" hangingPunct="1">
              <a:lnSpc>
                <a:spcPct val="90000"/>
              </a:lnSpc>
            </a:pPr>
            <a:r>
              <a:rPr lang="en-GB" altLang="en-US" sz="2400" dirty="0">
                <a:solidFill>
                  <a:srgbClr val="336699"/>
                </a:solidFill>
              </a:rPr>
              <a:t>Procedures using OPCS4</a:t>
            </a:r>
          </a:p>
          <a:p>
            <a:pPr lvl="1" eaLnBrk="1" hangingPunct="1">
              <a:lnSpc>
                <a:spcPct val="90000"/>
              </a:lnSpc>
            </a:pPr>
            <a:r>
              <a:rPr lang="en-GB" altLang="en-US" sz="2400" dirty="0">
                <a:solidFill>
                  <a:srgbClr val="336699"/>
                </a:solidFill>
              </a:rPr>
              <a:t>Admission method</a:t>
            </a:r>
          </a:p>
          <a:p>
            <a:pPr lvl="1" eaLnBrk="1" hangingPunct="1">
              <a:lnSpc>
                <a:spcPct val="90000"/>
              </a:lnSpc>
            </a:pPr>
            <a:r>
              <a:rPr lang="en-GB" altLang="en-US" sz="2400" dirty="0">
                <a:solidFill>
                  <a:srgbClr val="336699"/>
                </a:solidFill>
              </a:rPr>
              <a:t>Discharge method</a:t>
            </a:r>
          </a:p>
          <a:p>
            <a:pPr marL="0" indent="0" eaLnBrk="1" hangingPunct="1">
              <a:lnSpc>
                <a:spcPct val="90000"/>
              </a:lnSpc>
              <a:buFontTx/>
              <a:buNone/>
            </a:pPr>
            <a:r>
              <a:rPr lang="en-GB" altLang="en-US" sz="2400" dirty="0">
                <a:solidFill>
                  <a:srgbClr val="336699"/>
                </a:solidFill>
              </a:rPr>
              <a:t>HES regarded as unreliable by many clinicians</a:t>
            </a:r>
          </a:p>
          <a:p>
            <a:endParaRPr lang="en-US" dirty="0"/>
          </a:p>
        </p:txBody>
      </p:sp>
      <p:sp>
        <p:nvSpPr>
          <p:cNvPr id="4" name="Slide Number Placeholder 3"/>
          <p:cNvSpPr>
            <a:spLocks noGrp="1"/>
          </p:cNvSpPr>
          <p:nvPr>
            <p:ph type="sldNum" sz="quarter" idx="10"/>
          </p:nvPr>
        </p:nvSpPr>
        <p:spPr/>
        <p:txBody>
          <a:bodyPr/>
          <a:lstStyle/>
          <a:p>
            <a:fld id="{AADB652D-09CF-AC40-83D8-2ECF11DD9154}" type="slidenum">
              <a:rPr lang="en-US" smtClean="0"/>
              <a:t>60</a:t>
            </a:fld>
            <a:endParaRPr lang="en-US"/>
          </a:p>
        </p:txBody>
      </p:sp>
    </p:spTree>
    <p:extLst>
      <p:ext uri="{BB962C8B-B14F-4D97-AF65-F5344CB8AC3E}">
        <p14:creationId xmlns:p14="http://schemas.microsoft.com/office/powerpoint/2010/main" val="2830917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www.noo.org.uk</a:t>
            </a:r>
            <a:r>
              <a:rPr lang="en-US" dirty="0"/>
              <a:t>/</a:t>
            </a:r>
            <a:r>
              <a:rPr lang="en-US" dirty="0" err="1"/>
              <a:t>visualisation</a:t>
            </a:r>
            <a:endParaRPr lang="en-US" dirty="0"/>
          </a:p>
        </p:txBody>
      </p:sp>
      <p:sp>
        <p:nvSpPr>
          <p:cNvPr id="4" name="Slide Number Placeholder 3"/>
          <p:cNvSpPr>
            <a:spLocks noGrp="1"/>
          </p:cNvSpPr>
          <p:nvPr>
            <p:ph type="sldNum" sz="quarter" idx="10"/>
          </p:nvPr>
        </p:nvSpPr>
        <p:spPr/>
        <p:txBody>
          <a:bodyPr/>
          <a:lstStyle/>
          <a:p>
            <a:fld id="{AADB652D-09CF-AC40-83D8-2ECF11DD9154}" type="slidenum">
              <a:rPr lang="en-US" smtClean="0"/>
              <a:t>62</a:t>
            </a:fld>
            <a:endParaRPr lang="en-US"/>
          </a:p>
        </p:txBody>
      </p:sp>
    </p:spTree>
    <p:extLst>
      <p:ext uri="{BB962C8B-B14F-4D97-AF65-F5344CB8AC3E}">
        <p14:creationId xmlns:p14="http://schemas.microsoft.com/office/powerpoint/2010/main" val="21342607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data.gov.uk</a:t>
            </a:r>
            <a:r>
              <a:rPr lang="en-US" dirty="0"/>
              <a:t>/dataset/</a:t>
            </a:r>
            <a:r>
              <a:rPr lang="en-US" dirty="0" err="1"/>
              <a:t>health_survey_for_england</a:t>
            </a:r>
            <a:endParaRPr lang="en-US" dirty="0"/>
          </a:p>
        </p:txBody>
      </p:sp>
      <p:sp>
        <p:nvSpPr>
          <p:cNvPr id="4" name="Slide Number Placeholder 3"/>
          <p:cNvSpPr>
            <a:spLocks noGrp="1"/>
          </p:cNvSpPr>
          <p:nvPr>
            <p:ph type="sldNum" sz="quarter" idx="10"/>
          </p:nvPr>
        </p:nvSpPr>
        <p:spPr/>
        <p:txBody>
          <a:bodyPr/>
          <a:lstStyle/>
          <a:p>
            <a:fld id="{AADB652D-09CF-AC40-83D8-2ECF11DD9154}" type="slidenum">
              <a:rPr lang="en-US" smtClean="0"/>
              <a:t>63</a:t>
            </a:fld>
            <a:endParaRPr lang="en-US"/>
          </a:p>
        </p:txBody>
      </p:sp>
    </p:spTree>
    <p:extLst>
      <p:ext uri="{BB962C8B-B14F-4D97-AF65-F5344CB8AC3E}">
        <p14:creationId xmlns:p14="http://schemas.microsoft.com/office/powerpoint/2010/main" val="833734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864806-4254-48BD-A53C-8D6057CBEB5B}" type="slidenum">
              <a:rPr lang="en-US" smtClean="0"/>
              <a:t>64</a:t>
            </a:fld>
            <a:endParaRPr lang="en-US"/>
          </a:p>
        </p:txBody>
      </p:sp>
    </p:spTree>
    <p:extLst>
      <p:ext uri="{BB962C8B-B14F-4D97-AF65-F5344CB8AC3E}">
        <p14:creationId xmlns:p14="http://schemas.microsoft.com/office/powerpoint/2010/main" val="1437201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FE9914"/>
                </a:solidFill>
                <a:latin typeface="Arial" charset="0"/>
              </a:defRPr>
            </a:lvl1pPr>
            <a:lvl2pPr marL="742950" indent="-285750">
              <a:defRPr>
                <a:solidFill>
                  <a:srgbClr val="FE9914"/>
                </a:solidFill>
                <a:latin typeface="Arial" charset="0"/>
              </a:defRPr>
            </a:lvl2pPr>
            <a:lvl3pPr marL="1143000" indent="-228600">
              <a:defRPr>
                <a:solidFill>
                  <a:srgbClr val="FE9914"/>
                </a:solidFill>
                <a:latin typeface="Arial" charset="0"/>
              </a:defRPr>
            </a:lvl3pPr>
            <a:lvl4pPr marL="1600200" indent="-228600">
              <a:defRPr>
                <a:solidFill>
                  <a:srgbClr val="FE9914"/>
                </a:solidFill>
                <a:latin typeface="Arial" charset="0"/>
              </a:defRPr>
            </a:lvl4pPr>
            <a:lvl5pPr marL="2057400" indent="-228600">
              <a:defRPr>
                <a:solidFill>
                  <a:srgbClr val="FE9914"/>
                </a:solidFill>
                <a:latin typeface="Arial" charset="0"/>
              </a:defRPr>
            </a:lvl5pPr>
            <a:lvl6pPr marL="2514600" indent="-228600" eaLnBrk="0" fontAlgn="base" hangingPunct="0">
              <a:spcBef>
                <a:spcPct val="20000"/>
              </a:spcBef>
              <a:spcAft>
                <a:spcPct val="0"/>
              </a:spcAft>
              <a:defRPr>
                <a:solidFill>
                  <a:srgbClr val="FE9914"/>
                </a:solidFill>
                <a:latin typeface="Arial" charset="0"/>
              </a:defRPr>
            </a:lvl6pPr>
            <a:lvl7pPr marL="2971800" indent="-228600" eaLnBrk="0" fontAlgn="base" hangingPunct="0">
              <a:spcBef>
                <a:spcPct val="20000"/>
              </a:spcBef>
              <a:spcAft>
                <a:spcPct val="0"/>
              </a:spcAft>
              <a:defRPr>
                <a:solidFill>
                  <a:srgbClr val="FE9914"/>
                </a:solidFill>
                <a:latin typeface="Arial" charset="0"/>
              </a:defRPr>
            </a:lvl7pPr>
            <a:lvl8pPr marL="3429000" indent="-228600" eaLnBrk="0" fontAlgn="base" hangingPunct="0">
              <a:spcBef>
                <a:spcPct val="20000"/>
              </a:spcBef>
              <a:spcAft>
                <a:spcPct val="0"/>
              </a:spcAft>
              <a:defRPr>
                <a:solidFill>
                  <a:srgbClr val="FE9914"/>
                </a:solidFill>
                <a:latin typeface="Arial" charset="0"/>
              </a:defRPr>
            </a:lvl8pPr>
            <a:lvl9pPr marL="3886200" indent="-228600" eaLnBrk="0" fontAlgn="base" hangingPunct="0">
              <a:spcBef>
                <a:spcPct val="20000"/>
              </a:spcBef>
              <a:spcAft>
                <a:spcPct val="0"/>
              </a:spcAft>
              <a:defRPr>
                <a:solidFill>
                  <a:srgbClr val="FE9914"/>
                </a:solidFill>
                <a:latin typeface="Arial" charset="0"/>
              </a:defRPr>
            </a:lvl9pPr>
          </a:lstStyle>
          <a:p>
            <a:fld id="{82F8A6A5-C1B1-4709-8ABB-07233A864A02}" type="slidenum">
              <a:rPr lang="en-GB" altLang="en-US" smtClean="0">
                <a:solidFill>
                  <a:schemeClr val="tx1"/>
                </a:solidFill>
              </a:rPr>
              <a:pPr/>
              <a:t>6</a:t>
            </a:fld>
            <a:endParaRPr lang="en-GB" altLang="en-US">
              <a:solidFill>
                <a:schemeClr val="tx1"/>
              </a:solidFill>
            </a:endParaRPr>
          </a:p>
        </p:txBody>
      </p:sp>
      <p:sp>
        <p:nvSpPr>
          <p:cNvPr id="57347" name="Rectangle 2"/>
          <p:cNvSpPr>
            <a:spLocks noGrp="1" noRot="1" noChangeAspect="1" noChangeArrowheads="1" noTextEdit="1"/>
          </p:cNvSpPr>
          <p:nvPr>
            <p:ph type="sldImg"/>
          </p:nvPr>
        </p:nvSpPr>
        <p:spPr>
          <a:xfrm>
            <a:off x="925513" y="752475"/>
            <a:ext cx="4956175" cy="3717925"/>
          </a:xfrm>
          <a:ln/>
        </p:spPr>
      </p:sp>
      <p:sp>
        <p:nvSpPr>
          <p:cNvPr id="57348" name="Rectangle 3"/>
          <p:cNvSpPr>
            <a:spLocks noGrp="1" noChangeArrowheads="1"/>
          </p:cNvSpPr>
          <p:nvPr>
            <p:ph type="body" idx="1"/>
          </p:nvPr>
        </p:nvSpPr>
        <p:spPr>
          <a:xfrm>
            <a:off x="906355" y="4722176"/>
            <a:ext cx="4989723" cy="44738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charset="0"/>
            </a:endParaRPr>
          </a:p>
        </p:txBody>
      </p:sp>
    </p:spTree>
    <p:extLst>
      <p:ext uri="{BB962C8B-B14F-4D97-AF65-F5344CB8AC3E}">
        <p14:creationId xmlns:p14="http://schemas.microsoft.com/office/powerpoint/2010/main" val="24702145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864806-4254-48BD-A53C-8D6057CBEB5B}" type="slidenum">
              <a:rPr lang="en-US" smtClean="0"/>
              <a:t>65</a:t>
            </a:fld>
            <a:endParaRPr lang="en-US"/>
          </a:p>
        </p:txBody>
      </p:sp>
    </p:spTree>
    <p:extLst>
      <p:ext uri="{BB962C8B-B14F-4D97-AF65-F5344CB8AC3E}">
        <p14:creationId xmlns:p14="http://schemas.microsoft.com/office/powerpoint/2010/main" val="31623180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864806-4254-48BD-A53C-8D6057CBEB5B}" type="slidenum">
              <a:rPr lang="en-US" smtClean="0"/>
              <a:t>66</a:t>
            </a:fld>
            <a:endParaRPr lang="en-US"/>
          </a:p>
        </p:txBody>
      </p:sp>
    </p:spTree>
    <p:extLst>
      <p:ext uri="{BB962C8B-B14F-4D97-AF65-F5344CB8AC3E}">
        <p14:creationId xmlns:p14="http://schemas.microsoft.com/office/powerpoint/2010/main" val="16409038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864806-4254-48BD-A53C-8D6057CBEB5B}" type="slidenum">
              <a:rPr lang="en-US" smtClean="0"/>
              <a:t>67</a:t>
            </a:fld>
            <a:endParaRPr lang="en-US"/>
          </a:p>
        </p:txBody>
      </p:sp>
    </p:spTree>
    <p:extLst>
      <p:ext uri="{BB962C8B-B14F-4D97-AF65-F5344CB8AC3E}">
        <p14:creationId xmlns:p14="http://schemas.microsoft.com/office/powerpoint/2010/main" val="18063119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864806-4254-48BD-A53C-8D6057CBEB5B}" type="slidenum">
              <a:rPr lang="en-US" smtClean="0"/>
              <a:t>68</a:t>
            </a:fld>
            <a:endParaRPr lang="en-US"/>
          </a:p>
        </p:txBody>
      </p:sp>
    </p:spTree>
    <p:extLst>
      <p:ext uri="{BB962C8B-B14F-4D97-AF65-F5344CB8AC3E}">
        <p14:creationId xmlns:p14="http://schemas.microsoft.com/office/powerpoint/2010/main" val="2646750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FE9914"/>
                </a:solidFill>
                <a:latin typeface="Arial" charset="0"/>
              </a:defRPr>
            </a:lvl1pPr>
            <a:lvl2pPr marL="742950" indent="-285750">
              <a:defRPr>
                <a:solidFill>
                  <a:srgbClr val="FE9914"/>
                </a:solidFill>
                <a:latin typeface="Arial" charset="0"/>
              </a:defRPr>
            </a:lvl2pPr>
            <a:lvl3pPr marL="1143000" indent="-228600">
              <a:defRPr>
                <a:solidFill>
                  <a:srgbClr val="FE9914"/>
                </a:solidFill>
                <a:latin typeface="Arial" charset="0"/>
              </a:defRPr>
            </a:lvl3pPr>
            <a:lvl4pPr marL="1600200" indent="-228600">
              <a:defRPr>
                <a:solidFill>
                  <a:srgbClr val="FE9914"/>
                </a:solidFill>
                <a:latin typeface="Arial" charset="0"/>
              </a:defRPr>
            </a:lvl4pPr>
            <a:lvl5pPr marL="2057400" indent="-228600">
              <a:defRPr>
                <a:solidFill>
                  <a:srgbClr val="FE9914"/>
                </a:solidFill>
                <a:latin typeface="Arial" charset="0"/>
              </a:defRPr>
            </a:lvl5pPr>
            <a:lvl6pPr marL="2514600" indent="-228600" eaLnBrk="0" fontAlgn="base" hangingPunct="0">
              <a:spcBef>
                <a:spcPct val="20000"/>
              </a:spcBef>
              <a:spcAft>
                <a:spcPct val="0"/>
              </a:spcAft>
              <a:defRPr>
                <a:solidFill>
                  <a:srgbClr val="FE9914"/>
                </a:solidFill>
                <a:latin typeface="Arial" charset="0"/>
              </a:defRPr>
            </a:lvl6pPr>
            <a:lvl7pPr marL="2971800" indent="-228600" eaLnBrk="0" fontAlgn="base" hangingPunct="0">
              <a:spcBef>
                <a:spcPct val="20000"/>
              </a:spcBef>
              <a:spcAft>
                <a:spcPct val="0"/>
              </a:spcAft>
              <a:defRPr>
                <a:solidFill>
                  <a:srgbClr val="FE9914"/>
                </a:solidFill>
                <a:latin typeface="Arial" charset="0"/>
              </a:defRPr>
            </a:lvl7pPr>
            <a:lvl8pPr marL="3429000" indent="-228600" eaLnBrk="0" fontAlgn="base" hangingPunct="0">
              <a:spcBef>
                <a:spcPct val="20000"/>
              </a:spcBef>
              <a:spcAft>
                <a:spcPct val="0"/>
              </a:spcAft>
              <a:defRPr>
                <a:solidFill>
                  <a:srgbClr val="FE9914"/>
                </a:solidFill>
                <a:latin typeface="Arial" charset="0"/>
              </a:defRPr>
            </a:lvl8pPr>
            <a:lvl9pPr marL="3886200" indent="-228600" eaLnBrk="0" fontAlgn="base" hangingPunct="0">
              <a:spcBef>
                <a:spcPct val="20000"/>
              </a:spcBef>
              <a:spcAft>
                <a:spcPct val="0"/>
              </a:spcAft>
              <a:defRPr>
                <a:solidFill>
                  <a:srgbClr val="FE9914"/>
                </a:solidFill>
                <a:latin typeface="Arial" charset="0"/>
              </a:defRPr>
            </a:lvl9pPr>
          </a:lstStyle>
          <a:p>
            <a:fld id="{79B935B8-93B5-4BAF-9311-4C3A64A40239}" type="slidenum">
              <a:rPr lang="en-GB" altLang="en-US" smtClean="0">
                <a:solidFill>
                  <a:schemeClr val="tx1"/>
                </a:solidFill>
              </a:rPr>
              <a:pPr/>
              <a:t>7</a:t>
            </a:fld>
            <a:endParaRPr lang="en-GB" altLang="en-US">
              <a:solidFill>
                <a:schemeClr val="tx1"/>
              </a:solidFill>
            </a:endParaRPr>
          </a:p>
        </p:txBody>
      </p:sp>
      <p:sp>
        <p:nvSpPr>
          <p:cNvPr id="50179" name="Rectangle 2"/>
          <p:cNvSpPr>
            <a:spLocks noGrp="1" noRot="1" noChangeAspect="1" noChangeArrowheads="1" noTextEdit="1"/>
          </p:cNvSpPr>
          <p:nvPr>
            <p:ph type="sldImg"/>
          </p:nvPr>
        </p:nvSpPr>
        <p:spPr>
          <a:xfrm>
            <a:off x="925513" y="752475"/>
            <a:ext cx="4956175" cy="3717925"/>
          </a:xfrm>
          <a:ln/>
        </p:spPr>
      </p:sp>
      <p:sp>
        <p:nvSpPr>
          <p:cNvPr id="50180" name="Rectangle 3"/>
          <p:cNvSpPr>
            <a:spLocks noGrp="1" noChangeArrowheads="1"/>
          </p:cNvSpPr>
          <p:nvPr>
            <p:ph type="body" idx="1"/>
          </p:nvPr>
        </p:nvSpPr>
        <p:spPr>
          <a:xfrm>
            <a:off x="906355" y="4722176"/>
            <a:ext cx="4989723" cy="44738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charset="0"/>
            </a:endParaRPr>
          </a:p>
        </p:txBody>
      </p:sp>
    </p:spTree>
    <p:extLst>
      <p:ext uri="{BB962C8B-B14F-4D97-AF65-F5344CB8AC3E}">
        <p14:creationId xmlns:p14="http://schemas.microsoft.com/office/powerpoint/2010/main" val="636610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864806-4254-48BD-A53C-8D6057CBEB5B}" type="slidenum">
              <a:rPr lang="en-US" smtClean="0"/>
              <a:t>8</a:t>
            </a:fld>
            <a:endParaRPr lang="en-US"/>
          </a:p>
        </p:txBody>
      </p:sp>
    </p:spTree>
    <p:extLst>
      <p:ext uri="{BB962C8B-B14F-4D97-AF65-F5344CB8AC3E}">
        <p14:creationId xmlns:p14="http://schemas.microsoft.com/office/powerpoint/2010/main" val="2191676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864806-4254-48BD-A53C-8D6057CBEB5B}" type="slidenum">
              <a:rPr lang="en-US" smtClean="0"/>
              <a:t>9</a:t>
            </a:fld>
            <a:endParaRPr lang="en-US"/>
          </a:p>
        </p:txBody>
      </p:sp>
    </p:spTree>
    <p:extLst>
      <p:ext uri="{BB962C8B-B14F-4D97-AF65-F5344CB8AC3E}">
        <p14:creationId xmlns:p14="http://schemas.microsoft.com/office/powerpoint/2010/main" val="3011137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ED3A5525-CBA9-4333-B751-6A571AB73795}"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95D00495-6ECF-47FD-B56F-E8671C85C303}"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3A5525-CBA9-4333-B751-6A571AB73795}"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00495-6ECF-47FD-B56F-E8671C85C30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3A5525-CBA9-4333-B751-6A571AB73795}"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00495-6ECF-47FD-B56F-E8671C85C30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3A5525-CBA9-4333-B751-6A571AB73795}"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00495-6ECF-47FD-B56F-E8671C85C30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ED3A5525-CBA9-4333-B751-6A571AB73795}" type="datetimeFigureOut">
              <a:rPr lang="en-US" smtClean="0"/>
              <a:t>12/1/2021</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00495-6ECF-47FD-B56F-E8671C85C303}"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3A5525-CBA9-4333-B751-6A571AB73795}"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00495-6ECF-47FD-B56F-E8671C85C30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3A5525-CBA9-4333-B751-6A571AB73795}" type="datetimeFigureOut">
              <a:rPr lang="en-US" smtClean="0"/>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D00495-6ECF-47FD-B56F-E8671C85C30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3A5525-CBA9-4333-B751-6A571AB73795}" type="datetimeFigureOut">
              <a:rPr lang="en-US" smtClean="0"/>
              <a:t>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D00495-6ECF-47FD-B56F-E8671C85C30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ED3A5525-CBA9-4333-B751-6A571AB73795}" type="datetimeFigureOut">
              <a:rPr lang="en-US" smtClean="0"/>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D00495-6ECF-47FD-B56F-E8671C85C30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3A5525-CBA9-4333-B751-6A571AB73795}"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00495-6ECF-47FD-B56F-E8671C85C303}"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ED3A5525-CBA9-4333-B751-6A571AB73795}" type="datetimeFigureOut">
              <a:rPr lang="en-US" smtClean="0"/>
              <a:t>12/1/2021</a:t>
            </a:fld>
            <a:endParaRPr lang="en-US"/>
          </a:p>
        </p:txBody>
      </p:sp>
      <p:sp>
        <p:nvSpPr>
          <p:cNvPr id="7" name="Slide Number Placeholder 6"/>
          <p:cNvSpPr>
            <a:spLocks noGrp="1"/>
          </p:cNvSpPr>
          <p:nvPr>
            <p:ph type="sldNum" sz="quarter" idx="12"/>
          </p:nvPr>
        </p:nvSpPr>
        <p:spPr/>
        <p:txBody>
          <a:bodyPr/>
          <a:lstStyle/>
          <a:p>
            <a:fld id="{95D00495-6ECF-47FD-B56F-E8671C85C303}"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ED3A5525-CBA9-4333-B751-6A571AB73795}" type="datetimeFigureOut">
              <a:rPr lang="en-US" smtClean="0"/>
              <a:t>12/1/2021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95D00495-6ECF-47FD-B56F-E8671C85C303}"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dontforgetthebubbles.com/2021/11/25/" TargetMode="External"/><Relationship Id="rId3" Type="http://schemas.openxmlformats.org/officeDocument/2006/relationships/hyperlink" Target="https://dontforgetthebubbles.com/author/zeshan-qureshi/" TargetMode="External"/><Relationship Id="rId7" Type="http://schemas.openxmlformats.org/officeDocument/2006/relationships/hyperlink" Target="https://dontforgetthebubbles.com/author/anna-rose/" TargetMode="Externa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hyperlink" Target="https://dontforgetthebubbles.com/author/oluwakemi-lokulo-sodipe/" TargetMode="External"/><Relationship Id="rId5" Type="http://schemas.openxmlformats.org/officeDocument/2006/relationships/hyperlink" Target="https://dontforgetthebubbles.com/author/ian-sinha/" TargetMode="External"/><Relationship Id="rId4" Type="http://schemas.openxmlformats.org/officeDocument/2006/relationships/hyperlink" Target="https://dontforgetthebubbles.com/author/alexandra-richard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eur01.safelinks.protection.outlook.com/?url=https%3A%2F%2Fyoutu.be%2FhBBwTkC4SB4&amp;data=04%7C01%7Cm.heys%40ucl.ac.uk%7C60afb7828688447facd408d9a5e3b17e%7C1faf88fea9984c5b93c9210a11d9a5c2%7C0%7C0%7C637723219623020501%7CUnknown%7CTWFpbGZsb3d8eyJWIjoiMC4wLjAwMDAiLCJQIjoiV2luMzIiLCJBTiI6Ik1haWwiLCJXVCI6Mn0%3D%7C1000&amp;sdata=DmEfuKVdvHEK7c0iUZ1f62OEqi3ytq1jPzj16eplY3M%3D&amp;reserved=0" TargetMode="Externa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fingertips.phe.org.uk/profile/child-health-profile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500" y="5651901"/>
            <a:ext cx="8763000" cy="1018976"/>
          </a:xfrm>
        </p:spPr>
        <p:txBody>
          <a:bodyPr>
            <a:normAutofit/>
          </a:bodyPr>
          <a:lstStyle/>
          <a:p>
            <a:pPr algn="l"/>
            <a:r>
              <a:rPr lang="en-US" dirty="0">
                <a:solidFill>
                  <a:schemeClr val="tx1"/>
                </a:solidFill>
              </a:rPr>
              <a:t>Dr. Michelle Heys 1</a:t>
            </a:r>
            <a:r>
              <a:rPr lang="en-US" baseline="30000" dirty="0">
                <a:solidFill>
                  <a:schemeClr val="tx1"/>
                </a:solidFill>
              </a:rPr>
              <a:t>st</a:t>
            </a:r>
            <a:r>
              <a:rPr lang="en-US" dirty="0">
                <a:solidFill>
                  <a:schemeClr val="tx1"/>
                </a:solidFill>
              </a:rPr>
              <a:t> Dec 2021</a:t>
            </a:r>
          </a:p>
          <a:p>
            <a:pPr algn="l"/>
            <a:r>
              <a:rPr lang="en-US" sz="1200" dirty="0">
                <a:solidFill>
                  <a:schemeClr val="tx1"/>
                </a:solidFill>
              </a:rPr>
              <a:t>Associate professor in population and community child health, UCL Institute of child health &amp; consultant </a:t>
            </a:r>
            <a:r>
              <a:rPr lang="en-US" sz="1200" dirty="0" err="1">
                <a:solidFill>
                  <a:schemeClr val="tx1"/>
                </a:solidFill>
              </a:rPr>
              <a:t>paediatrican</a:t>
            </a:r>
            <a:r>
              <a:rPr lang="en-US" sz="1200" dirty="0">
                <a:solidFill>
                  <a:schemeClr val="tx1"/>
                </a:solidFill>
              </a:rPr>
              <a:t>, EAST LONDON FOUNDATION TRUST</a:t>
            </a:r>
          </a:p>
        </p:txBody>
      </p:sp>
      <p:sp>
        <p:nvSpPr>
          <p:cNvPr id="2" name="Title 1"/>
          <p:cNvSpPr>
            <a:spLocks noGrp="1"/>
          </p:cNvSpPr>
          <p:nvPr>
            <p:ph type="ctrTitle"/>
          </p:nvPr>
        </p:nvSpPr>
        <p:spPr>
          <a:xfrm>
            <a:off x="391432" y="3429000"/>
            <a:ext cx="7838168" cy="1219201"/>
          </a:xfrm>
        </p:spPr>
        <p:txBody>
          <a:bodyPr/>
          <a:lstStyle/>
          <a:p>
            <a:r>
              <a:rPr lang="en-US" sz="3000" dirty="0"/>
              <a:t>Data driving change in healthcare for…</a:t>
            </a:r>
          </a:p>
        </p:txBody>
      </p:sp>
      <p:sp>
        <p:nvSpPr>
          <p:cNvPr id="7" name="AutoShape 2" descr="Image result for ICH UCL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p:cNvPicPr>
            <a:picLocks noChangeAspect="1"/>
          </p:cNvPicPr>
          <p:nvPr/>
        </p:nvPicPr>
        <p:blipFill>
          <a:blip r:embed="rId3"/>
          <a:stretch>
            <a:fillRect/>
          </a:stretch>
        </p:blipFill>
        <p:spPr>
          <a:xfrm>
            <a:off x="5772017" y="352624"/>
            <a:ext cx="2924175" cy="1562100"/>
          </a:xfrm>
          <a:prstGeom prst="rect">
            <a:avLst/>
          </a:prstGeom>
        </p:spPr>
      </p:pic>
      <p:pic>
        <p:nvPicPr>
          <p:cNvPr id="13" name="Picture 12"/>
          <p:cNvPicPr>
            <a:picLocks noChangeAspect="1"/>
          </p:cNvPicPr>
          <p:nvPr/>
        </p:nvPicPr>
        <p:blipFill>
          <a:blip r:embed="rId4"/>
          <a:stretch>
            <a:fillRect/>
          </a:stretch>
        </p:blipFill>
        <p:spPr>
          <a:xfrm>
            <a:off x="427718" y="373326"/>
            <a:ext cx="2057846" cy="1541398"/>
          </a:xfrm>
          <a:prstGeom prst="rect">
            <a:avLst/>
          </a:prstGeom>
        </p:spPr>
      </p:pic>
    </p:spTree>
    <p:extLst>
      <p:ext uri="{BB962C8B-B14F-4D97-AF65-F5344CB8AC3E}">
        <p14:creationId xmlns:p14="http://schemas.microsoft.com/office/powerpoint/2010/main" val="2177390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strengths and weaknesses of these databases (routine data)</a:t>
            </a:r>
          </a:p>
        </p:txBody>
      </p:sp>
      <p:sp>
        <p:nvSpPr>
          <p:cNvPr id="5" name="Content Placeholder 4"/>
          <p:cNvSpPr>
            <a:spLocks noGrp="1"/>
          </p:cNvSpPr>
          <p:nvPr>
            <p:ph sz="half" idx="1"/>
          </p:nvPr>
        </p:nvSpPr>
        <p:spPr/>
        <p:txBody>
          <a:bodyPr>
            <a:normAutofit fontScale="92500" lnSpcReduction="10000"/>
          </a:bodyPr>
          <a:lstStyle/>
          <a:p>
            <a:r>
              <a:rPr lang="en-US" dirty="0"/>
              <a:t>Strengths</a:t>
            </a:r>
          </a:p>
          <a:p>
            <a:pPr marL="0" indent="0">
              <a:buNone/>
            </a:pPr>
            <a:r>
              <a:rPr lang="en-US" dirty="0"/>
              <a:t>Freely available</a:t>
            </a:r>
          </a:p>
          <a:p>
            <a:pPr marL="0" indent="0">
              <a:buNone/>
            </a:pPr>
            <a:r>
              <a:rPr lang="en-US" dirty="0"/>
              <a:t>Comparative</a:t>
            </a:r>
          </a:p>
          <a:p>
            <a:pPr marL="0" indent="0">
              <a:buNone/>
            </a:pPr>
            <a:r>
              <a:rPr lang="en-US" dirty="0"/>
              <a:t>Cheap</a:t>
            </a:r>
          </a:p>
          <a:p>
            <a:pPr marL="0" indent="0">
              <a:buNone/>
            </a:pPr>
            <a:r>
              <a:rPr lang="en-GB" altLang="en-US" dirty="0"/>
              <a:t>Already collected</a:t>
            </a:r>
          </a:p>
          <a:p>
            <a:pPr marL="0" indent="0">
              <a:buNone/>
            </a:pPr>
            <a:r>
              <a:rPr lang="en-GB" altLang="en-US" dirty="0"/>
              <a:t>Standardised ? </a:t>
            </a:r>
          </a:p>
          <a:p>
            <a:pPr marL="0" indent="0">
              <a:buNone/>
            </a:pPr>
            <a:r>
              <a:rPr lang="en-GB" altLang="en-US" dirty="0"/>
              <a:t>Comprehensive</a:t>
            </a:r>
          </a:p>
          <a:p>
            <a:pPr marL="0" indent="0">
              <a:buNone/>
            </a:pPr>
            <a:r>
              <a:rPr lang="en-GB" altLang="en-US" dirty="0"/>
              <a:t>Wide range </a:t>
            </a:r>
          </a:p>
          <a:p>
            <a:pPr marL="0" indent="0">
              <a:buNone/>
            </a:pPr>
            <a:r>
              <a:rPr lang="en-GB" altLang="en-US" dirty="0"/>
              <a:t>Available for past years</a:t>
            </a:r>
          </a:p>
          <a:p>
            <a:pPr marL="0" indent="0">
              <a:buNone/>
            </a:pPr>
            <a:r>
              <a:rPr lang="en-GB" altLang="en-US" dirty="0"/>
              <a:t>Experience in use</a:t>
            </a:r>
            <a:endParaRPr lang="en-US" dirty="0"/>
          </a:p>
        </p:txBody>
      </p:sp>
      <p:sp>
        <p:nvSpPr>
          <p:cNvPr id="6" name="Content Placeholder 5"/>
          <p:cNvSpPr>
            <a:spLocks noGrp="1"/>
          </p:cNvSpPr>
          <p:nvPr>
            <p:ph sz="half" idx="2"/>
          </p:nvPr>
        </p:nvSpPr>
        <p:spPr>
          <a:xfrm>
            <a:off x="4648200" y="1719071"/>
            <a:ext cx="4495800" cy="4407408"/>
          </a:xfrm>
        </p:spPr>
        <p:txBody>
          <a:bodyPr>
            <a:normAutofit fontScale="92500" lnSpcReduction="10000"/>
          </a:bodyPr>
          <a:lstStyle/>
          <a:p>
            <a:r>
              <a:rPr lang="en-US" dirty="0"/>
              <a:t>Weaknesses</a:t>
            </a:r>
          </a:p>
          <a:p>
            <a:pPr marL="0" indent="0">
              <a:buNone/>
            </a:pPr>
            <a:r>
              <a:rPr lang="en-US" dirty="0"/>
              <a:t>Aggregated data</a:t>
            </a:r>
          </a:p>
          <a:p>
            <a:pPr marL="0" indent="0">
              <a:buNone/>
            </a:pPr>
            <a:r>
              <a:rPr lang="en-US" dirty="0"/>
              <a:t>Variable quality</a:t>
            </a:r>
          </a:p>
          <a:p>
            <a:pPr marL="0" indent="0">
              <a:buNone/>
            </a:pPr>
            <a:r>
              <a:rPr lang="en-US" dirty="0"/>
              <a:t>Variable validity</a:t>
            </a:r>
          </a:p>
          <a:p>
            <a:pPr marL="0" indent="0">
              <a:buNone/>
            </a:pPr>
            <a:r>
              <a:rPr lang="en-US" dirty="0"/>
              <a:t>Coding changes</a:t>
            </a:r>
          </a:p>
          <a:p>
            <a:pPr marL="0" indent="0">
              <a:buNone/>
            </a:pPr>
            <a:r>
              <a:rPr lang="en-US" dirty="0"/>
              <a:t>Dodgy/ messy/ complex</a:t>
            </a:r>
          </a:p>
          <a:p>
            <a:pPr marL="0" indent="0">
              <a:buNone/>
            </a:pPr>
            <a:r>
              <a:rPr lang="en-US" dirty="0"/>
              <a:t>Data silos</a:t>
            </a:r>
          </a:p>
          <a:p>
            <a:pPr marL="0" indent="0">
              <a:buNone/>
            </a:pPr>
            <a:r>
              <a:rPr lang="en-US" dirty="0"/>
              <a:t>Lack of </a:t>
            </a:r>
            <a:r>
              <a:rPr lang="en-US" dirty="0" err="1"/>
              <a:t>standardisation</a:t>
            </a:r>
            <a:endParaRPr lang="en-US" dirty="0"/>
          </a:p>
          <a:p>
            <a:pPr marL="0" indent="0">
              <a:buNone/>
            </a:pPr>
            <a:r>
              <a:rPr lang="en-US" dirty="0"/>
              <a:t>Limited</a:t>
            </a:r>
          </a:p>
          <a:p>
            <a:pPr marL="0" indent="0">
              <a:buNone/>
            </a:pPr>
            <a:r>
              <a:rPr lang="en-US" dirty="0"/>
              <a:t>May not answer your q</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68767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can data do for you?</a:t>
            </a: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1905000" y="1916782"/>
            <a:ext cx="5526773" cy="4503296"/>
          </a:xfrm>
          <a:prstGeom prst="rect">
            <a:avLst/>
          </a:prstGeom>
        </p:spPr>
      </p:pic>
    </p:spTree>
    <p:extLst>
      <p:ext uri="{BB962C8B-B14F-4D97-AF65-F5344CB8AC3E}">
        <p14:creationId xmlns:p14="http://schemas.microsoft.com/office/powerpoint/2010/main" val="4262390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dirty="0"/>
          </a:p>
        </p:txBody>
      </p:sp>
      <p:sp>
        <p:nvSpPr>
          <p:cNvPr id="3" name="Content Placeholder 2"/>
          <p:cNvSpPr>
            <a:spLocks noGrp="1"/>
          </p:cNvSpPr>
          <p:nvPr>
            <p:ph idx="1"/>
          </p:nvPr>
        </p:nvSpPr>
        <p:spPr>
          <a:xfrm>
            <a:off x="0" y="1600200"/>
            <a:ext cx="9144000" cy="5257800"/>
          </a:xfrm>
        </p:spPr>
        <p:txBody>
          <a:bodyPr>
            <a:normAutofit/>
          </a:bodyPr>
          <a:lstStyle/>
          <a:p>
            <a:r>
              <a:rPr lang="en-US" dirty="0"/>
              <a:t>Data are not your master</a:t>
            </a:r>
          </a:p>
          <a:p>
            <a:r>
              <a:rPr lang="en-US" dirty="0"/>
              <a:t>Are neither good nor bad</a:t>
            </a:r>
          </a:p>
          <a:p>
            <a:r>
              <a:rPr lang="en-US" dirty="0"/>
              <a:t>It’s what YOU do with it that matters</a:t>
            </a:r>
          </a:p>
          <a:p>
            <a:r>
              <a:rPr lang="en-US" dirty="0"/>
              <a:t>Data alone are only as good as people's ability to use it</a:t>
            </a:r>
          </a:p>
          <a:p>
            <a:endParaRPr lang="en-US" dirty="0"/>
          </a:p>
          <a:p>
            <a:pPr marL="0" indent="0" algn="just">
              <a:buNone/>
            </a:pPr>
            <a:r>
              <a:rPr lang="en-US" b="1" dirty="0"/>
              <a:t>Data driven </a:t>
            </a:r>
            <a:r>
              <a:rPr lang="en-US" dirty="0"/>
              <a:t>means that data need to be </a:t>
            </a:r>
            <a:r>
              <a:rPr lang="en-US" b="1" dirty="0"/>
              <a:t>consumable</a:t>
            </a:r>
            <a:r>
              <a:rPr lang="en-US" dirty="0"/>
              <a:t> and </a:t>
            </a:r>
            <a:r>
              <a:rPr lang="en-US" b="1" dirty="0" err="1"/>
              <a:t>contextualised</a:t>
            </a:r>
            <a:r>
              <a:rPr lang="en-US" dirty="0"/>
              <a:t> to </a:t>
            </a:r>
            <a:r>
              <a:rPr lang="en-US" b="1" dirty="0"/>
              <a:t>encourage action </a:t>
            </a:r>
            <a:r>
              <a:rPr lang="en-US" dirty="0"/>
              <a:t>that will result in </a:t>
            </a:r>
            <a:r>
              <a:rPr lang="en-US" dirty="0" err="1"/>
              <a:t>behaviour</a:t>
            </a:r>
            <a:r>
              <a:rPr lang="en-US" dirty="0"/>
              <a:t> </a:t>
            </a:r>
            <a:r>
              <a:rPr lang="en-US" b="1" dirty="0"/>
              <a:t>change</a:t>
            </a:r>
            <a:r>
              <a:rPr lang="en-US" dirty="0"/>
              <a:t> over time </a:t>
            </a:r>
          </a:p>
          <a:p>
            <a:endParaRPr lang="en-US" dirty="0"/>
          </a:p>
        </p:txBody>
      </p:sp>
    </p:spTree>
    <p:extLst>
      <p:ext uri="{BB962C8B-B14F-4D97-AF65-F5344CB8AC3E}">
        <p14:creationId xmlns:p14="http://schemas.microsoft.com/office/powerpoint/2010/main" val="2993745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How can data influence change?</a:t>
            </a:r>
          </a:p>
        </p:txBody>
      </p:sp>
      <p:sp>
        <p:nvSpPr>
          <p:cNvPr id="4" name="TextBox 3"/>
          <p:cNvSpPr txBox="1"/>
          <p:nvPr/>
        </p:nvSpPr>
        <p:spPr>
          <a:xfrm>
            <a:off x="584839" y="3354713"/>
            <a:ext cx="673454" cy="369332"/>
          </a:xfrm>
          <a:prstGeom prst="rect">
            <a:avLst/>
          </a:prstGeom>
          <a:noFill/>
          <a:ln>
            <a:solidFill>
              <a:schemeClr val="tx1"/>
            </a:solidFill>
          </a:ln>
        </p:spPr>
        <p:txBody>
          <a:bodyPr wrap="none" rtlCol="0">
            <a:spAutoFit/>
          </a:bodyPr>
          <a:lstStyle/>
          <a:p>
            <a:r>
              <a:rPr lang="en-US" dirty="0"/>
              <a:t>Data </a:t>
            </a:r>
          </a:p>
        </p:txBody>
      </p:sp>
      <p:sp>
        <p:nvSpPr>
          <p:cNvPr id="5" name="TextBox 4"/>
          <p:cNvSpPr txBox="1"/>
          <p:nvPr/>
        </p:nvSpPr>
        <p:spPr>
          <a:xfrm>
            <a:off x="258751" y="4226279"/>
            <a:ext cx="1325631" cy="923330"/>
          </a:xfrm>
          <a:prstGeom prst="rect">
            <a:avLst/>
          </a:prstGeom>
          <a:noFill/>
          <a:ln>
            <a:solidFill>
              <a:schemeClr val="tx1"/>
            </a:solidFill>
          </a:ln>
        </p:spPr>
        <p:txBody>
          <a:bodyPr wrap="square" rtlCol="0">
            <a:spAutoFit/>
          </a:bodyPr>
          <a:lstStyle/>
          <a:p>
            <a:r>
              <a:rPr lang="en-US" dirty="0"/>
              <a:t>Structure </a:t>
            </a:r>
          </a:p>
          <a:p>
            <a:r>
              <a:rPr lang="en-US" dirty="0"/>
              <a:t>and/ or context</a:t>
            </a:r>
          </a:p>
        </p:txBody>
      </p:sp>
      <p:sp>
        <p:nvSpPr>
          <p:cNvPr id="6" name="TextBox 5"/>
          <p:cNvSpPr txBox="1"/>
          <p:nvPr/>
        </p:nvSpPr>
        <p:spPr>
          <a:xfrm>
            <a:off x="2286000" y="3163669"/>
            <a:ext cx="1507214" cy="646331"/>
          </a:xfrm>
          <a:prstGeom prst="rect">
            <a:avLst/>
          </a:prstGeom>
          <a:noFill/>
          <a:ln>
            <a:solidFill>
              <a:schemeClr val="tx1"/>
            </a:solidFill>
          </a:ln>
        </p:spPr>
        <p:txBody>
          <a:bodyPr wrap="square" rtlCol="0">
            <a:spAutoFit/>
          </a:bodyPr>
          <a:lstStyle/>
          <a:p>
            <a:r>
              <a:rPr lang="en-US" dirty="0"/>
              <a:t>Meaning/</a:t>
            </a:r>
          </a:p>
          <a:p>
            <a:r>
              <a:rPr lang="en-US" dirty="0"/>
              <a:t>information</a:t>
            </a:r>
          </a:p>
        </p:txBody>
      </p:sp>
      <p:sp>
        <p:nvSpPr>
          <p:cNvPr id="7" name="TextBox 6"/>
          <p:cNvSpPr txBox="1"/>
          <p:nvPr/>
        </p:nvSpPr>
        <p:spPr>
          <a:xfrm>
            <a:off x="2133600" y="4114800"/>
            <a:ext cx="1859072" cy="646331"/>
          </a:xfrm>
          <a:prstGeom prst="rect">
            <a:avLst/>
          </a:prstGeom>
          <a:noFill/>
          <a:ln>
            <a:solidFill>
              <a:schemeClr val="tx1"/>
            </a:solidFill>
          </a:ln>
        </p:spPr>
        <p:txBody>
          <a:bodyPr wrap="square" rtlCol="0">
            <a:spAutoFit/>
          </a:bodyPr>
          <a:lstStyle/>
          <a:p>
            <a:r>
              <a:rPr lang="en-US" dirty="0"/>
              <a:t>Interpretation </a:t>
            </a:r>
          </a:p>
          <a:p>
            <a:r>
              <a:rPr lang="en-US" dirty="0"/>
              <a:t>of information</a:t>
            </a:r>
          </a:p>
        </p:txBody>
      </p:sp>
      <p:sp>
        <p:nvSpPr>
          <p:cNvPr id="8" name="TextBox 7"/>
          <p:cNvSpPr txBox="1"/>
          <p:nvPr/>
        </p:nvSpPr>
        <p:spPr>
          <a:xfrm>
            <a:off x="4939818" y="3600934"/>
            <a:ext cx="1502990" cy="369332"/>
          </a:xfrm>
          <a:prstGeom prst="rect">
            <a:avLst/>
          </a:prstGeom>
          <a:noFill/>
          <a:ln>
            <a:solidFill>
              <a:schemeClr val="tx1"/>
            </a:solidFill>
          </a:ln>
        </p:spPr>
        <p:txBody>
          <a:bodyPr wrap="square" rtlCol="0">
            <a:spAutoFit/>
          </a:bodyPr>
          <a:lstStyle/>
          <a:p>
            <a:r>
              <a:rPr lang="en-US" dirty="0"/>
              <a:t>knowledge</a:t>
            </a:r>
          </a:p>
        </p:txBody>
      </p:sp>
      <p:sp>
        <p:nvSpPr>
          <p:cNvPr id="9" name="TextBox 8"/>
          <p:cNvSpPr txBox="1"/>
          <p:nvPr/>
        </p:nvSpPr>
        <p:spPr>
          <a:xfrm>
            <a:off x="7543799" y="3983775"/>
            <a:ext cx="1219201" cy="369332"/>
          </a:xfrm>
          <a:prstGeom prst="rect">
            <a:avLst/>
          </a:prstGeom>
          <a:noFill/>
          <a:ln>
            <a:solidFill>
              <a:schemeClr val="tx1"/>
            </a:solidFill>
          </a:ln>
        </p:spPr>
        <p:txBody>
          <a:bodyPr wrap="square" rtlCol="0">
            <a:spAutoFit/>
          </a:bodyPr>
          <a:lstStyle/>
          <a:p>
            <a:r>
              <a:rPr lang="en-US" dirty="0"/>
              <a:t>change</a:t>
            </a:r>
          </a:p>
        </p:txBody>
      </p:sp>
      <p:sp>
        <p:nvSpPr>
          <p:cNvPr id="10" name="TextBox 9"/>
          <p:cNvSpPr txBox="1"/>
          <p:nvPr/>
        </p:nvSpPr>
        <p:spPr>
          <a:xfrm>
            <a:off x="730400" y="3655222"/>
            <a:ext cx="386644" cy="492443"/>
          </a:xfrm>
          <a:prstGeom prst="rect">
            <a:avLst/>
          </a:prstGeom>
          <a:noFill/>
        </p:spPr>
        <p:txBody>
          <a:bodyPr wrap="none" rtlCol="0">
            <a:spAutoFit/>
          </a:bodyPr>
          <a:lstStyle/>
          <a:p>
            <a:r>
              <a:rPr lang="en-US" sz="2600" dirty="0"/>
              <a:t>+</a:t>
            </a:r>
          </a:p>
        </p:txBody>
      </p:sp>
      <p:sp>
        <p:nvSpPr>
          <p:cNvPr id="11" name="TextBox 10"/>
          <p:cNvSpPr txBox="1"/>
          <p:nvPr/>
        </p:nvSpPr>
        <p:spPr>
          <a:xfrm>
            <a:off x="1676400" y="3145326"/>
            <a:ext cx="386644" cy="492443"/>
          </a:xfrm>
          <a:prstGeom prst="rect">
            <a:avLst/>
          </a:prstGeom>
          <a:noFill/>
        </p:spPr>
        <p:txBody>
          <a:bodyPr wrap="none" rtlCol="0">
            <a:spAutoFit/>
          </a:bodyPr>
          <a:lstStyle/>
          <a:p>
            <a:r>
              <a:rPr lang="en-US" sz="2600" dirty="0"/>
              <a:t>=</a:t>
            </a:r>
          </a:p>
        </p:txBody>
      </p:sp>
      <p:sp>
        <p:nvSpPr>
          <p:cNvPr id="13" name="TextBox 12"/>
          <p:cNvSpPr txBox="1"/>
          <p:nvPr/>
        </p:nvSpPr>
        <p:spPr>
          <a:xfrm>
            <a:off x="4258673" y="3539379"/>
            <a:ext cx="386644" cy="492443"/>
          </a:xfrm>
          <a:prstGeom prst="rect">
            <a:avLst/>
          </a:prstGeom>
          <a:noFill/>
        </p:spPr>
        <p:txBody>
          <a:bodyPr wrap="none" rtlCol="0">
            <a:spAutoFit/>
          </a:bodyPr>
          <a:lstStyle/>
          <a:p>
            <a:r>
              <a:rPr lang="en-US" sz="2600" dirty="0"/>
              <a:t>=</a:t>
            </a:r>
          </a:p>
        </p:txBody>
      </p:sp>
      <p:sp>
        <p:nvSpPr>
          <p:cNvPr id="14" name="TextBox 13"/>
          <p:cNvSpPr txBox="1"/>
          <p:nvPr/>
        </p:nvSpPr>
        <p:spPr>
          <a:xfrm>
            <a:off x="2820499" y="3694750"/>
            <a:ext cx="386644" cy="492443"/>
          </a:xfrm>
          <a:prstGeom prst="rect">
            <a:avLst/>
          </a:prstGeom>
          <a:noFill/>
        </p:spPr>
        <p:txBody>
          <a:bodyPr wrap="none" rtlCol="0">
            <a:spAutoFit/>
          </a:bodyPr>
          <a:lstStyle/>
          <a:p>
            <a:r>
              <a:rPr lang="en-US" sz="2600" dirty="0"/>
              <a:t>+</a:t>
            </a:r>
          </a:p>
        </p:txBody>
      </p:sp>
      <p:sp>
        <p:nvSpPr>
          <p:cNvPr id="15" name="Right Arrow 14"/>
          <p:cNvSpPr/>
          <p:nvPr/>
        </p:nvSpPr>
        <p:spPr>
          <a:xfrm>
            <a:off x="6710832" y="4031822"/>
            <a:ext cx="528168" cy="337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p>
        </p:txBody>
      </p:sp>
      <p:sp>
        <p:nvSpPr>
          <p:cNvPr id="16" name="Rectangle 15"/>
          <p:cNvSpPr/>
          <p:nvPr/>
        </p:nvSpPr>
        <p:spPr>
          <a:xfrm>
            <a:off x="6563347" y="5019527"/>
            <a:ext cx="2580653" cy="1815882"/>
          </a:xfrm>
          <a:prstGeom prst="rect">
            <a:avLst/>
          </a:prstGeom>
          <a:solidFill>
            <a:schemeClr val="accent1"/>
          </a:solidFill>
        </p:spPr>
        <p:txBody>
          <a:bodyPr wrap="square">
            <a:spAutoFit/>
          </a:bodyPr>
          <a:lstStyle/>
          <a:p>
            <a:r>
              <a:rPr lang="en-US" sz="1600" dirty="0"/>
              <a:t>Change in what?</a:t>
            </a:r>
          </a:p>
          <a:p>
            <a:pPr lvl="1"/>
            <a:r>
              <a:rPr lang="en-US" sz="1600" dirty="0" err="1"/>
              <a:t>Behaviour</a:t>
            </a:r>
            <a:r>
              <a:rPr lang="en-US" sz="1600" dirty="0"/>
              <a:t>?</a:t>
            </a:r>
          </a:p>
          <a:p>
            <a:pPr marL="0" lvl="1"/>
            <a:r>
              <a:rPr lang="en-US" sz="1600" dirty="0"/>
              <a:t>Change in whom?</a:t>
            </a:r>
          </a:p>
          <a:p>
            <a:pPr lvl="1"/>
            <a:r>
              <a:rPr lang="en-US" sz="1600" dirty="0"/>
              <a:t>Whose? Patients? Providers?</a:t>
            </a:r>
          </a:p>
          <a:p>
            <a:pPr lvl="1"/>
            <a:r>
              <a:rPr lang="en-US" sz="1600" dirty="0"/>
              <a:t>Health system?</a:t>
            </a:r>
          </a:p>
          <a:p>
            <a:pPr marL="0" lvl="1"/>
            <a:r>
              <a:rPr lang="en-US" sz="1600" dirty="0"/>
              <a:t>Why??</a:t>
            </a:r>
          </a:p>
        </p:txBody>
      </p:sp>
      <p:sp>
        <p:nvSpPr>
          <p:cNvPr id="17" name="Right Brace 16"/>
          <p:cNvSpPr/>
          <p:nvPr/>
        </p:nvSpPr>
        <p:spPr>
          <a:xfrm rot="16200000" flipV="1">
            <a:off x="4252153" y="-1931851"/>
            <a:ext cx="465164" cy="887753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3421802" y="1905000"/>
            <a:ext cx="1976310" cy="369332"/>
          </a:xfrm>
          <a:prstGeom prst="rect">
            <a:avLst/>
          </a:prstGeom>
          <a:noFill/>
        </p:spPr>
        <p:txBody>
          <a:bodyPr wrap="none" rtlCol="0">
            <a:spAutoFit/>
          </a:bodyPr>
          <a:lstStyle/>
          <a:p>
            <a:r>
              <a:rPr lang="en-US" dirty="0"/>
              <a:t>Human led process</a:t>
            </a:r>
          </a:p>
        </p:txBody>
      </p:sp>
      <p:sp>
        <p:nvSpPr>
          <p:cNvPr id="19" name="TextBox 18"/>
          <p:cNvSpPr txBox="1"/>
          <p:nvPr/>
        </p:nvSpPr>
        <p:spPr>
          <a:xfrm>
            <a:off x="708784" y="5405622"/>
            <a:ext cx="5575565" cy="492443"/>
          </a:xfrm>
          <a:prstGeom prst="rect">
            <a:avLst/>
          </a:prstGeom>
          <a:noFill/>
        </p:spPr>
        <p:txBody>
          <a:bodyPr wrap="none" rtlCol="0">
            <a:spAutoFit/>
          </a:bodyPr>
          <a:lstStyle/>
          <a:p>
            <a:r>
              <a:rPr lang="en-US" sz="2600" b="1" dirty="0"/>
              <a:t>Data alone cannot drive change</a:t>
            </a:r>
          </a:p>
        </p:txBody>
      </p:sp>
      <p:sp>
        <p:nvSpPr>
          <p:cNvPr id="20" name="TextBox 19"/>
          <p:cNvSpPr txBox="1"/>
          <p:nvPr/>
        </p:nvSpPr>
        <p:spPr>
          <a:xfrm>
            <a:off x="5497991" y="3860664"/>
            <a:ext cx="386644" cy="492443"/>
          </a:xfrm>
          <a:prstGeom prst="rect">
            <a:avLst/>
          </a:prstGeom>
          <a:noFill/>
        </p:spPr>
        <p:txBody>
          <a:bodyPr wrap="none" rtlCol="0">
            <a:spAutoFit/>
          </a:bodyPr>
          <a:lstStyle/>
          <a:p>
            <a:r>
              <a:rPr lang="en-US" sz="2600" dirty="0"/>
              <a:t>+</a:t>
            </a:r>
          </a:p>
        </p:txBody>
      </p:sp>
      <p:sp>
        <p:nvSpPr>
          <p:cNvPr id="21" name="TextBox 20"/>
          <p:cNvSpPr txBox="1"/>
          <p:nvPr/>
        </p:nvSpPr>
        <p:spPr>
          <a:xfrm>
            <a:off x="4959525" y="4191000"/>
            <a:ext cx="1502990" cy="369332"/>
          </a:xfrm>
          <a:prstGeom prst="rect">
            <a:avLst/>
          </a:prstGeom>
          <a:noFill/>
          <a:ln>
            <a:solidFill>
              <a:schemeClr val="tx1"/>
            </a:solidFill>
          </a:ln>
        </p:spPr>
        <p:txBody>
          <a:bodyPr wrap="square" rtlCol="0">
            <a:spAutoFit/>
          </a:bodyPr>
          <a:lstStyle/>
          <a:p>
            <a:pPr algn="ctr"/>
            <a:r>
              <a:rPr lang="en-US" dirty="0"/>
              <a:t>action</a:t>
            </a:r>
          </a:p>
        </p:txBody>
      </p:sp>
    </p:spTree>
    <p:extLst>
      <p:ext uri="{BB962C8B-B14F-4D97-AF65-F5344CB8AC3E}">
        <p14:creationId xmlns:p14="http://schemas.microsoft.com/office/powerpoint/2010/main" val="266670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11" grpId="0"/>
      <p:bldP spid="13" grpId="0"/>
      <p:bldP spid="14" grpId="0"/>
      <p:bldP spid="15" grpId="0" animBg="1"/>
      <p:bldP spid="17" grpId="0" animBg="1"/>
      <p:bldP spid="18" grpId="0"/>
      <p:bldP spid="19" grpId="0"/>
      <p:bldP spid="20" grpId="0"/>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can Data do for you?</a:t>
            </a:r>
          </a:p>
        </p:txBody>
      </p:sp>
      <p:sp>
        <p:nvSpPr>
          <p:cNvPr id="3" name="Content Placeholder 2"/>
          <p:cNvSpPr>
            <a:spLocks noGrp="1"/>
          </p:cNvSpPr>
          <p:nvPr>
            <p:ph idx="1"/>
          </p:nvPr>
        </p:nvSpPr>
        <p:spPr>
          <a:xfrm>
            <a:off x="457200" y="1752600"/>
            <a:ext cx="8229600" cy="4876800"/>
          </a:xfrm>
        </p:spPr>
        <p:txBody>
          <a:bodyPr>
            <a:normAutofit fontScale="85000" lnSpcReduction="20000"/>
          </a:bodyPr>
          <a:lstStyle/>
          <a:p>
            <a:r>
              <a:rPr lang="en-GB" dirty="0"/>
              <a:t>Clinical data</a:t>
            </a:r>
          </a:p>
          <a:p>
            <a:pPr lvl="1"/>
            <a:r>
              <a:rPr lang="en-GB" dirty="0"/>
              <a:t>Individual</a:t>
            </a:r>
          </a:p>
          <a:p>
            <a:pPr lvl="1"/>
            <a:r>
              <a:rPr lang="en-GB" dirty="0"/>
              <a:t>Group</a:t>
            </a:r>
          </a:p>
          <a:p>
            <a:r>
              <a:rPr lang="en-GB" dirty="0"/>
              <a:t>Configuration of services</a:t>
            </a:r>
          </a:p>
          <a:p>
            <a:r>
              <a:rPr lang="en-GB" dirty="0"/>
              <a:t>Service development</a:t>
            </a:r>
          </a:p>
          <a:p>
            <a:r>
              <a:rPr lang="en-GB" dirty="0"/>
              <a:t>Business case</a:t>
            </a:r>
          </a:p>
          <a:p>
            <a:r>
              <a:rPr lang="en-GB" dirty="0"/>
              <a:t>Job descriptions</a:t>
            </a:r>
          </a:p>
          <a:p>
            <a:r>
              <a:rPr lang="en-GB" dirty="0"/>
              <a:t>Commissioning</a:t>
            </a:r>
          </a:p>
          <a:p>
            <a:r>
              <a:rPr lang="en-GB" dirty="0"/>
              <a:t>Negotiating service specifications</a:t>
            </a:r>
          </a:p>
          <a:p>
            <a:r>
              <a:rPr lang="en-GB" dirty="0"/>
              <a:t>Integrating services</a:t>
            </a:r>
          </a:p>
          <a:p>
            <a:r>
              <a:rPr lang="en-GB" dirty="0"/>
              <a:t>Advocating</a:t>
            </a:r>
          </a:p>
          <a:p>
            <a:r>
              <a:rPr lang="en-GB" dirty="0"/>
              <a:t>Evidence</a:t>
            </a:r>
          </a:p>
          <a:p>
            <a:r>
              <a:rPr lang="en-GB" dirty="0"/>
              <a:t>Training</a:t>
            </a:r>
          </a:p>
          <a:p>
            <a:r>
              <a:rPr lang="en-GB" dirty="0"/>
              <a:t>politics</a:t>
            </a:r>
          </a:p>
          <a:p>
            <a:r>
              <a:rPr lang="en-GB" dirty="0"/>
              <a:t>Highlight inequity</a:t>
            </a:r>
          </a:p>
          <a:p>
            <a:endParaRPr lang="en-GB" dirty="0"/>
          </a:p>
        </p:txBody>
      </p:sp>
    </p:spTree>
    <p:extLst>
      <p:ext uri="{BB962C8B-B14F-4D97-AF65-F5344CB8AC3E}">
        <p14:creationId xmlns:p14="http://schemas.microsoft.com/office/powerpoint/2010/main" val="217956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Audit? SERVICE EVALUATION?</a:t>
            </a:r>
            <a:br>
              <a:rPr lang="en-GB" dirty="0"/>
            </a:br>
            <a:r>
              <a:rPr lang="en-GB" dirty="0"/>
              <a:t>QI? Research?</a:t>
            </a:r>
          </a:p>
        </p:txBody>
      </p:sp>
      <p:pic>
        <p:nvPicPr>
          <p:cNvPr id="5" name="Picture 4"/>
          <p:cNvPicPr>
            <a:picLocks noChangeAspect="1"/>
          </p:cNvPicPr>
          <p:nvPr/>
        </p:nvPicPr>
        <p:blipFill>
          <a:blip r:embed="rId3"/>
          <a:stretch>
            <a:fillRect/>
          </a:stretch>
        </p:blipFill>
        <p:spPr>
          <a:xfrm>
            <a:off x="4675781" y="1762604"/>
            <a:ext cx="1490608" cy="2941989"/>
          </a:xfrm>
          <a:prstGeom prst="rect">
            <a:avLst/>
          </a:prstGeom>
        </p:spPr>
      </p:pic>
      <p:pic>
        <p:nvPicPr>
          <p:cNvPr id="6" name="Picture 5"/>
          <p:cNvPicPr>
            <a:picLocks noChangeAspect="1"/>
          </p:cNvPicPr>
          <p:nvPr/>
        </p:nvPicPr>
        <p:blipFill>
          <a:blip r:embed="rId4"/>
          <a:stretch>
            <a:fillRect/>
          </a:stretch>
        </p:blipFill>
        <p:spPr>
          <a:xfrm>
            <a:off x="262989" y="1905000"/>
            <a:ext cx="2221741" cy="1510784"/>
          </a:xfrm>
          <a:prstGeom prst="rect">
            <a:avLst/>
          </a:prstGeom>
        </p:spPr>
      </p:pic>
      <p:pic>
        <p:nvPicPr>
          <p:cNvPr id="13" name="Picture 12"/>
          <p:cNvPicPr>
            <a:picLocks noChangeAspect="1"/>
          </p:cNvPicPr>
          <p:nvPr/>
        </p:nvPicPr>
        <p:blipFill>
          <a:blip r:embed="rId5"/>
          <a:stretch>
            <a:fillRect/>
          </a:stretch>
        </p:blipFill>
        <p:spPr>
          <a:xfrm>
            <a:off x="6858000" y="1774090"/>
            <a:ext cx="2035630" cy="1459508"/>
          </a:xfrm>
          <a:prstGeom prst="rect">
            <a:avLst/>
          </a:prstGeom>
        </p:spPr>
      </p:pic>
      <p:pic>
        <p:nvPicPr>
          <p:cNvPr id="14" name="Picture 13"/>
          <p:cNvPicPr>
            <a:picLocks noChangeAspect="1"/>
          </p:cNvPicPr>
          <p:nvPr/>
        </p:nvPicPr>
        <p:blipFill>
          <a:blip r:embed="rId6"/>
          <a:stretch>
            <a:fillRect/>
          </a:stretch>
        </p:blipFill>
        <p:spPr>
          <a:xfrm>
            <a:off x="2851923" y="2068575"/>
            <a:ext cx="1448797" cy="1809194"/>
          </a:xfrm>
          <a:prstGeom prst="rect">
            <a:avLst/>
          </a:prstGeom>
        </p:spPr>
      </p:pic>
      <p:sp>
        <p:nvSpPr>
          <p:cNvPr id="15" name="AutoShape 4" descr="Image result for service evalu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AutoShape 4" descr="Image result for service evaluation"/>
          <p:cNvSpPr>
            <a:spLocks noChangeAspect="1" noChangeArrowheads="1"/>
          </p:cNvSpPr>
          <p:nvPr/>
        </p:nvSpPr>
        <p:spPr bwMode="auto">
          <a:xfrm>
            <a:off x="-1536138" y="-69032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TextBox 15">
            <a:extLst>
              <a:ext uri="{FF2B5EF4-FFF2-40B4-BE49-F238E27FC236}">
                <a16:creationId xmlns:a16="http://schemas.microsoft.com/office/drawing/2014/main" id="{B5D26B70-5F79-402B-9AB0-8C3D477508C3}"/>
              </a:ext>
            </a:extLst>
          </p:cNvPr>
          <p:cNvSpPr txBox="1"/>
          <p:nvPr/>
        </p:nvSpPr>
        <p:spPr>
          <a:xfrm>
            <a:off x="2596036" y="4010689"/>
            <a:ext cx="2062324" cy="646331"/>
          </a:xfrm>
          <a:prstGeom prst="rect">
            <a:avLst/>
          </a:prstGeom>
          <a:noFill/>
        </p:spPr>
        <p:txBody>
          <a:bodyPr wrap="square" rtlCol="0">
            <a:spAutoFit/>
          </a:bodyPr>
          <a:lstStyle/>
          <a:p>
            <a:r>
              <a:rPr lang="en-GB" dirty="0"/>
              <a:t>SERVICE EVALUATION</a:t>
            </a:r>
          </a:p>
        </p:txBody>
      </p:sp>
      <p:sp>
        <p:nvSpPr>
          <p:cNvPr id="20" name="TextBox 19">
            <a:extLst>
              <a:ext uri="{FF2B5EF4-FFF2-40B4-BE49-F238E27FC236}">
                <a16:creationId xmlns:a16="http://schemas.microsoft.com/office/drawing/2014/main" id="{26B6B6E7-F33B-4DC8-8839-811BE5C346AB}"/>
              </a:ext>
            </a:extLst>
          </p:cNvPr>
          <p:cNvSpPr txBox="1"/>
          <p:nvPr/>
        </p:nvSpPr>
        <p:spPr>
          <a:xfrm>
            <a:off x="5172270" y="4831772"/>
            <a:ext cx="663261" cy="369332"/>
          </a:xfrm>
          <a:prstGeom prst="rect">
            <a:avLst/>
          </a:prstGeom>
          <a:noFill/>
        </p:spPr>
        <p:txBody>
          <a:bodyPr wrap="square" rtlCol="0">
            <a:spAutoFit/>
          </a:bodyPr>
          <a:lstStyle/>
          <a:p>
            <a:r>
              <a:rPr lang="en-GB" dirty="0"/>
              <a:t>QI</a:t>
            </a:r>
          </a:p>
        </p:txBody>
      </p:sp>
      <p:sp>
        <p:nvSpPr>
          <p:cNvPr id="21" name="TextBox 20">
            <a:extLst>
              <a:ext uri="{FF2B5EF4-FFF2-40B4-BE49-F238E27FC236}">
                <a16:creationId xmlns:a16="http://schemas.microsoft.com/office/drawing/2014/main" id="{F8B99154-D4A7-4855-A5A3-1902B121ABC3}"/>
              </a:ext>
            </a:extLst>
          </p:cNvPr>
          <p:cNvSpPr txBox="1"/>
          <p:nvPr/>
        </p:nvSpPr>
        <p:spPr>
          <a:xfrm>
            <a:off x="918963" y="3535674"/>
            <a:ext cx="829073" cy="369332"/>
          </a:xfrm>
          <a:prstGeom prst="rect">
            <a:avLst/>
          </a:prstGeom>
          <a:noFill/>
        </p:spPr>
        <p:txBody>
          <a:bodyPr wrap="none" rtlCol="0">
            <a:spAutoFit/>
          </a:bodyPr>
          <a:lstStyle/>
          <a:p>
            <a:r>
              <a:rPr lang="en-GB" dirty="0"/>
              <a:t>AUDIT</a:t>
            </a:r>
          </a:p>
        </p:txBody>
      </p:sp>
      <p:sp>
        <p:nvSpPr>
          <p:cNvPr id="22" name="TextBox 21">
            <a:extLst>
              <a:ext uri="{FF2B5EF4-FFF2-40B4-BE49-F238E27FC236}">
                <a16:creationId xmlns:a16="http://schemas.microsoft.com/office/drawing/2014/main" id="{1096194A-D3AA-4140-89AA-2814DB8DE7E3}"/>
              </a:ext>
            </a:extLst>
          </p:cNvPr>
          <p:cNvSpPr txBox="1"/>
          <p:nvPr/>
        </p:nvSpPr>
        <p:spPr>
          <a:xfrm>
            <a:off x="7212554" y="3305192"/>
            <a:ext cx="1750592" cy="369332"/>
          </a:xfrm>
          <a:prstGeom prst="rect">
            <a:avLst/>
          </a:prstGeom>
          <a:noFill/>
        </p:spPr>
        <p:txBody>
          <a:bodyPr wrap="square" rtlCol="0">
            <a:spAutoFit/>
          </a:bodyPr>
          <a:lstStyle/>
          <a:p>
            <a:r>
              <a:rPr lang="en-GB" dirty="0"/>
              <a:t>RESEARCH</a:t>
            </a:r>
          </a:p>
        </p:txBody>
      </p:sp>
    </p:spTree>
    <p:extLst>
      <p:ext uri="{BB962C8B-B14F-4D97-AF65-F5344CB8AC3E}">
        <p14:creationId xmlns:p14="http://schemas.microsoft.com/office/powerpoint/2010/main" val="524445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Audit? SERVICE EVALUATION?</a:t>
            </a:r>
            <a:br>
              <a:rPr lang="en-GB" dirty="0"/>
            </a:br>
            <a:r>
              <a:rPr lang="en-GB" dirty="0"/>
              <a:t>QI? Research?</a:t>
            </a:r>
          </a:p>
        </p:txBody>
      </p:sp>
      <p:pic>
        <p:nvPicPr>
          <p:cNvPr id="5" name="Picture 4"/>
          <p:cNvPicPr>
            <a:picLocks noChangeAspect="1"/>
          </p:cNvPicPr>
          <p:nvPr/>
        </p:nvPicPr>
        <p:blipFill>
          <a:blip r:embed="rId3"/>
          <a:stretch>
            <a:fillRect/>
          </a:stretch>
        </p:blipFill>
        <p:spPr>
          <a:xfrm>
            <a:off x="4675781" y="1762604"/>
            <a:ext cx="1490608" cy="2941989"/>
          </a:xfrm>
          <a:prstGeom prst="rect">
            <a:avLst/>
          </a:prstGeom>
        </p:spPr>
      </p:pic>
      <p:pic>
        <p:nvPicPr>
          <p:cNvPr id="6" name="Picture 5"/>
          <p:cNvPicPr>
            <a:picLocks noChangeAspect="1"/>
          </p:cNvPicPr>
          <p:nvPr/>
        </p:nvPicPr>
        <p:blipFill>
          <a:blip r:embed="rId4"/>
          <a:stretch>
            <a:fillRect/>
          </a:stretch>
        </p:blipFill>
        <p:spPr>
          <a:xfrm>
            <a:off x="262989" y="1905000"/>
            <a:ext cx="2221741" cy="1510784"/>
          </a:xfrm>
          <a:prstGeom prst="rect">
            <a:avLst/>
          </a:prstGeom>
        </p:spPr>
      </p:pic>
      <p:sp>
        <p:nvSpPr>
          <p:cNvPr id="7" name="TextBox 6"/>
          <p:cNvSpPr txBox="1"/>
          <p:nvPr/>
        </p:nvSpPr>
        <p:spPr>
          <a:xfrm>
            <a:off x="2596036" y="4010689"/>
            <a:ext cx="2062324" cy="646331"/>
          </a:xfrm>
          <a:prstGeom prst="rect">
            <a:avLst/>
          </a:prstGeom>
          <a:noFill/>
        </p:spPr>
        <p:txBody>
          <a:bodyPr wrap="square" rtlCol="0">
            <a:spAutoFit/>
          </a:bodyPr>
          <a:lstStyle/>
          <a:p>
            <a:r>
              <a:rPr lang="en-GB" dirty="0"/>
              <a:t>SERVICE EVALUATION</a:t>
            </a:r>
          </a:p>
        </p:txBody>
      </p:sp>
      <p:sp>
        <p:nvSpPr>
          <p:cNvPr id="8" name="TextBox 7"/>
          <p:cNvSpPr txBox="1"/>
          <p:nvPr/>
        </p:nvSpPr>
        <p:spPr>
          <a:xfrm>
            <a:off x="5172270" y="4831772"/>
            <a:ext cx="663261" cy="369332"/>
          </a:xfrm>
          <a:prstGeom prst="rect">
            <a:avLst/>
          </a:prstGeom>
          <a:noFill/>
        </p:spPr>
        <p:txBody>
          <a:bodyPr wrap="square" rtlCol="0">
            <a:spAutoFit/>
          </a:bodyPr>
          <a:lstStyle/>
          <a:p>
            <a:r>
              <a:rPr lang="en-GB" dirty="0"/>
              <a:t>QI</a:t>
            </a:r>
          </a:p>
        </p:txBody>
      </p:sp>
      <p:sp>
        <p:nvSpPr>
          <p:cNvPr id="10" name="TextBox 9"/>
          <p:cNvSpPr txBox="1"/>
          <p:nvPr/>
        </p:nvSpPr>
        <p:spPr>
          <a:xfrm>
            <a:off x="0" y="3931088"/>
            <a:ext cx="2667000" cy="1815882"/>
          </a:xfrm>
          <a:prstGeom prst="rect">
            <a:avLst/>
          </a:prstGeom>
          <a:noFill/>
        </p:spPr>
        <p:txBody>
          <a:bodyPr wrap="square" rtlCol="0">
            <a:spAutoFit/>
          </a:bodyPr>
          <a:lstStyle/>
          <a:p>
            <a:pPr marL="285750" indent="-285750">
              <a:buFont typeface="Arial" panose="020B0604020202020204" pitchFamily="34" charset="0"/>
              <a:buChar char="•"/>
            </a:pPr>
            <a:r>
              <a:rPr lang="en-GB" sz="1600" dirty="0"/>
              <a:t>Gold standard as comparative</a:t>
            </a:r>
          </a:p>
          <a:p>
            <a:pPr marL="285750" indent="-285750">
              <a:buFont typeface="Arial" panose="020B0604020202020204" pitchFamily="34" charset="0"/>
              <a:buChar char="•"/>
            </a:pPr>
            <a:r>
              <a:rPr lang="en-GB" sz="1600" b="1" dirty="0"/>
              <a:t>Are we following best practice?</a:t>
            </a:r>
          </a:p>
          <a:p>
            <a:pPr marL="285750" indent="-285750">
              <a:buFont typeface="Arial" panose="020B0604020202020204" pitchFamily="34" charset="0"/>
              <a:buChar char="•"/>
            </a:pPr>
            <a:r>
              <a:rPr lang="en-GB" sz="1600" dirty="0"/>
              <a:t>Never involves doing anything different to the patient</a:t>
            </a:r>
          </a:p>
        </p:txBody>
      </p:sp>
      <p:sp>
        <p:nvSpPr>
          <p:cNvPr id="11" name="Rectangle 10"/>
          <p:cNvSpPr/>
          <p:nvPr/>
        </p:nvSpPr>
        <p:spPr>
          <a:xfrm>
            <a:off x="4191000" y="5162195"/>
            <a:ext cx="2188826" cy="584775"/>
          </a:xfrm>
          <a:prstGeom prst="rect">
            <a:avLst/>
          </a:prstGeom>
        </p:spPr>
        <p:txBody>
          <a:bodyPr wrap="square">
            <a:spAutoFit/>
          </a:bodyPr>
          <a:lstStyle/>
          <a:p>
            <a:pPr marL="285750" indent="-285750">
              <a:buFont typeface="Arial" panose="020B0604020202020204" pitchFamily="34" charset="0"/>
              <a:buChar char="•"/>
            </a:pPr>
            <a:r>
              <a:rPr lang="en-GB" sz="1600" b="1" dirty="0"/>
              <a:t>How can we do this better?</a:t>
            </a:r>
          </a:p>
        </p:txBody>
      </p:sp>
      <p:sp>
        <p:nvSpPr>
          <p:cNvPr id="12" name="TextBox 11"/>
          <p:cNvSpPr txBox="1"/>
          <p:nvPr/>
        </p:nvSpPr>
        <p:spPr>
          <a:xfrm>
            <a:off x="6222999" y="3559889"/>
            <a:ext cx="2950030" cy="2062103"/>
          </a:xfrm>
          <a:prstGeom prst="rect">
            <a:avLst/>
          </a:prstGeom>
          <a:noFill/>
        </p:spPr>
        <p:txBody>
          <a:bodyPr wrap="square" rtlCol="0">
            <a:spAutoFit/>
          </a:bodyPr>
          <a:lstStyle/>
          <a:p>
            <a:pPr marL="285750" indent="-285750">
              <a:buFont typeface="Arial" panose="020B0604020202020204" pitchFamily="34" charset="0"/>
              <a:buChar char="•"/>
            </a:pPr>
            <a:endParaRPr lang="en-GB" sz="1600" b="1" dirty="0"/>
          </a:p>
          <a:p>
            <a:pPr marL="285750" indent="-285750">
              <a:buFont typeface="Arial" panose="020B0604020202020204" pitchFamily="34" charset="0"/>
              <a:buChar char="•"/>
            </a:pPr>
            <a:r>
              <a:rPr lang="en-GB" sz="1600" b="1" dirty="0"/>
              <a:t>What is the best evidence/ practice?</a:t>
            </a:r>
          </a:p>
          <a:p>
            <a:pPr marL="285750" indent="-285750">
              <a:buFont typeface="Arial" panose="020B0604020202020204" pitchFamily="34" charset="0"/>
              <a:buChar char="•"/>
            </a:pPr>
            <a:r>
              <a:rPr lang="en-GB" sz="1600" dirty="0"/>
              <a:t>Creates new knowledge</a:t>
            </a:r>
          </a:p>
          <a:p>
            <a:pPr marL="285750" indent="-285750">
              <a:buFont typeface="Arial" panose="020B0604020202020204" pitchFamily="34" charset="0"/>
              <a:buChar char="•"/>
            </a:pPr>
            <a:r>
              <a:rPr lang="en-GB" sz="1600" dirty="0"/>
              <a:t>May involve doing something different to the patient</a:t>
            </a:r>
          </a:p>
          <a:p>
            <a:pPr marL="285750" indent="-285750">
              <a:buFont typeface="Arial" panose="020B0604020202020204" pitchFamily="34" charset="0"/>
              <a:buChar char="•"/>
            </a:pPr>
            <a:r>
              <a:rPr lang="en-GB" sz="1600" dirty="0"/>
              <a:t>Results are </a:t>
            </a:r>
            <a:r>
              <a:rPr lang="en-GB" sz="1600" b="1" dirty="0" err="1"/>
              <a:t>generalisable</a:t>
            </a:r>
            <a:endParaRPr lang="en-GB" sz="1600" b="1" dirty="0"/>
          </a:p>
        </p:txBody>
      </p:sp>
      <p:pic>
        <p:nvPicPr>
          <p:cNvPr id="13" name="Picture 12"/>
          <p:cNvPicPr>
            <a:picLocks noChangeAspect="1"/>
          </p:cNvPicPr>
          <p:nvPr/>
        </p:nvPicPr>
        <p:blipFill>
          <a:blip r:embed="rId5"/>
          <a:stretch>
            <a:fillRect/>
          </a:stretch>
        </p:blipFill>
        <p:spPr>
          <a:xfrm>
            <a:off x="6858000" y="1774090"/>
            <a:ext cx="2035630" cy="1459508"/>
          </a:xfrm>
          <a:prstGeom prst="rect">
            <a:avLst/>
          </a:prstGeom>
        </p:spPr>
      </p:pic>
      <p:pic>
        <p:nvPicPr>
          <p:cNvPr id="14" name="Picture 13"/>
          <p:cNvPicPr>
            <a:picLocks noChangeAspect="1"/>
          </p:cNvPicPr>
          <p:nvPr/>
        </p:nvPicPr>
        <p:blipFill>
          <a:blip r:embed="rId6"/>
          <a:stretch>
            <a:fillRect/>
          </a:stretch>
        </p:blipFill>
        <p:spPr>
          <a:xfrm>
            <a:off x="2851923" y="2068575"/>
            <a:ext cx="1448797" cy="1809194"/>
          </a:xfrm>
          <a:prstGeom prst="rect">
            <a:avLst/>
          </a:prstGeom>
        </p:spPr>
      </p:pic>
      <p:sp>
        <p:nvSpPr>
          <p:cNvPr id="15" name="AutoShape 4" descr="Image result for service evalu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Rectangle 16"/>
          <p:cNvSpPr/>
          <p:nvPr/>
        </p:nvSpPr>
        <p:spPr>
          <a:xfrm>
            <a:off x="2430345" y="4631195"/>
            <a:ext cx="2188826" cy="1323439"/>
          </a:xfrm>
          <a:prstGeom prst="rect">
            <a:avLst/>
          </a:prstGeom>
        </p:spPr>
        <p:txBody>
          <a:bodyPr wrap="square">
            <a:spAutoFit/>
          </a:bodyPr>
          <a:lstStyle/>
          <a:p>
            <a:pPr marL="285750" indent="-285750">
              <a:buFont typeface="Arial" panose="020B0604020202020204" pitchFamily="34" charset="0"/>
              <a:buChar char="•"/>
            </a:pPr>
            <a:r>
              <a:rPr lang="en-GB" sz="1600" b="1" dirty="0"/>
              <a:t>How are we doing?</a:t>
            </a:r>
          </a:p>
          <a:p>
            <a:pPr marL="285750" indent="-285750">
              <a:buFont typeface="Arial" panose="020B0604020202020204" pitchFamily="34" charset="0"/>
              <a:buChar char="•"/>
            </a:pPr>
            <a:r>
              <a:rPr lang="en-GB" sz="1600" dirty="0"/>
              <a:t>What standard are we reaching?</a:t>
            </a:r>
          </a:p>
        </p:txBody>
      </p:sp>
      <p:sp>
        <p:nvSpPr>
          <p:cNvPr id="18" name="AutoShape 4" descr="Image result for service evaluation"/>
          <p:cNvSpPr>
            <a:spLocks noChangeAspect="1" noChangeArrowheads="1"/>
          </p:cNvSpPr>
          <p:nvPr/>
        </p:nvSpPr>
        <p:spPr bwMode="auto">
          <a:xfrm>
            <a:off x="-1536138" y="-69032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TextBox 18"/>
          <p:cNvSpPr txBox="1"/>
          <p:nvPr/>
        </p:nvSpPr>
        <p:spPr>
          <a:xfrm>
            <a:off x="918963" y="3535674"/>
            <a:ext cx="829073" cy="369332"/>
          </a:xfrm>
          <a:prstGeom prst="rect">
            <a:avLst/>
          </a:prstGeom>
          <a:noFill/>
        </p:spPr>
        <p:txBody>
          <a:bodyPr wrap="none" rtlCol="0">
            <a:spAutoFit/>
          </a:bodyPr>
          <a:lstStyle/>
          <a:p>
            <a:r>
              <a:rPr lang="en-GB" dirty="0"/>
              <a:t>AUDIT</a:t>
            </a:r>
          </a:p>
        </p:txBody>
      </p:sp>
      <p:sp>
        <p:nvSpPr>
          <p:cNvPr id="16" name="TextBox 15">
            <a:extLst>
              <a:ext uri="{FF2B5EF4-FFF2-40B4-BE49-F238E27FC236}">
                <a16:creationId xmlns:a16="http://schemas.microsoft.com/office/drawing/2014/main" id="{8E7891A8-CE6E-4DF8-BA28-2DCF62DCE621}"/>
              </a:ext>
            </a:extLst>
          </p:cNvPr>
          <p:cNvSpPr txBox="1"/>
          <p:nvPr/>
        </p:nvSpPr>
        <p:spPr>
          <a:xfrm>
            <a:off x="7212554" y="3305192"/>
            <a:ext cx="1750592" cy="369332"/>
          </a:xfrm>
          <a:prstGeom prst="rect">
            <a:avLst/>
          </a:prstGeom>
          <a:noFill/>
        </p:spPr>
        <p:txBody>
          <a:bodyPr wrap="square" rtlCol="0">
            <a:spAutoFit/>
          </a:bodyPr>
          <a:lstStyle/>
          <a:p>
            <a:r>
              <a:rPr lang="en-GB" dirty="0"/>
              <a:t>RESEARCH</a:t>
            </a:r>
          </a:p>
        </p:txBody>
      </p:sp>
    </p:spTree>
    <p:extLst>
      <p:ext uri="{BB962C8B-B14F-4D97-AF65-F5344CB8AC3E}">
        <p14:creationId xmlns:p14="http://schemas.microsoft.com/office/powerpoint/2010/main" val="3634456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Audit? SERVICE EVALUATION? </a:t>
            </a:r>
            <a:br>
              <a:rPr lang="en-GB" dirty="0"/>
            </a:br>
            <a:r>
              <a:rPr lang="en-GB" dirty="0"/>
              <a:t>QI? Research?</a:t>
            </a:r>
          </a:p>
        </p:txBody>
      </p:sp>
      <p:pic>
        <p:nvPicPr>
          <p:cNvPr id="5" name="Picture 4"/>
          <p:cNvPicPr>
            <a:picLocks noChangeAspect="1"/>
          </p:cNvPicPr>
          <p:nvPr/>
        </p:nvPicPr>
        <p:blipFill>
          <a:blip r:embed="rId3"/>
          <a:stretch>
            <a:fillRect/>
          </a:stretch>
        </p:blipFill>
        <p:spPr>
          <a:xfrm>
            <a:off x="5114815" y="1922141"/>
            <a:ext cx="1490608" cy="2941989"/>
          </a:xfrm>
          <a:prstGeom prst="rect">
            <a:avLst/>
          </a:prstGeom>
        </p:spPr>
      </p:pic>
      <p:pic>
        <p:nvPicPr>
          <p:cNvPr id="6" name="Picture 5"/>
          <p:cNvPicPr>
            <a:picLocks noChangeAspect="1"/>
          </p:cNvPicPr>
          <p:nvPr/>
        </p:nvPicPr>
        <p:blipFill>
          <a:blip r:embed="rId4"/>
          <a:stretch>
            <a:fillRect/>
          </a:stretch>
        </p:blipFill>
        <p:spPr>
          <a:xfrm>
            <a:off x="426128" y="2097722"/>
            <a:ext cx="2117271" cy="1439744"/>
          </a:xfrm>
          <a:prstGeom prst="rect">
            <a:avLst/>
          </a:prstGeom>
        </p:spPr>
      </p:pic>
      <p:sp>
        <p:nvSpPr>
          <p:cNvPr id="7" name="TextBox 6"/>
          <p:cNvSpPr txBox="1"/>
          <p:nvPr/>
        </p:nvSpPr>
        <p:spPr>
          <a:xfrm>
            <a:off x="1070226" y="3722132"/>
            <a:ext cx="829073" cy="369332"/>
          </a:xfrm>
          <a:prstGeom prst="rect">
            <a:avLst/>
          </a:prstGeom>
          <a:noFill/>
        </p:spPr>
        <p:txBody>
          <a:bodyPr wrap="none" rtlCol="0">
            <a:spAutoFit/>
          </a:bodyPr>
          <a:lstStyle/>
          <a:p>
            <a:r>
              <a:rPr lang="en-GB" dirty="0"/>
              <a:t>AUDIT</a:t>
            </a:r>
          </a:p>
        </p:txBody>
      </p:sp>
      <p:sp>
        <p:nvSpPr>
          <p:cNvPr id="8" name="TextBox 7"/>
          <p:cNvSpPr txBox="1"/>
          <p:nvPr/>
        </p:nvSpPr>
        <p:spPr>
          <a:xfrm>
            <a:off x="5705563" y="4942763"/>
            <a:ext cx="542837" cy="369332"/>
          </a:xfrm>
          <a:prstGeom prst="rect">
            <a:avLst/>
          </a:prstGeom>
          <a:noFill/>
        </p:spPr>
        <p:txBody>
          <a:bodyPr wrap="square" rtlCol="0">
            <a:spAutoFit/>
          </a:bodyPr>
          <a:lstStyle/>
          <a:p>
            <a:r>
              <a:rPr lang="en-GB" dirty="0"/>
              <a:t>QI</a:t>
            </a:r>
          </a:p>
        </p:txBody>
      </p:sp>
      <p:sp>
        <p:nvSpPr>
          <p:cNvPr id="10" name="TextBox 9"/>
          <p:cNvSpPr txBox="1"/>
          <p:nvPr/>
        </p:nvSpPr>
        <p:spPr>
          <a:xfrm>
            <a:off x="-21236" y="5862020"/>
            <a:ext cx="2950030" cy="584775"/>
          </a:xfrm>
          <a:prstGeom prst="rect">
            <a:avLst/>
          </a:prstGeom>
          <a:noFill/>
        </p:spPr>
        <p:txBody>
          <a:bodyPr wrap="square" rtlCol="0">
            <a:spAutoFit/>
          </a:bodyPr>
          <a:lstStyle/>
          <a:p>
            <a:pPr marL="285750" indent="-285750">
              <a:buFont typeface="Arial" panose="020B0604020202020204" pitchFamily="34" charset="0"/>
              <a:buChar char="•"/>
            </a:pPr>
            <a:r>
              <a:rPr lang="en-GB" sz="1600" b="1" dirty="0"/>
              <a:t>Improve compliance &amp; implementation</a:t>
            </a:r>
          </a:p>
        </p:txBody>
      </p:sp>
      <p:sp>
        <p:nvSpPr>
          <p:cNvPr id="11" name="Rectangle 10"/>
          <p:cNvSpPr/>
          <p:nvPr/>
        </p:nvSpPr>
        <p:spPr>
          <a:xfrm>
            <a:off x="5062581" y="5472710"/>
            <a:ext cx="1828800" cy="1077218"/>
          </a:xfrm>
          <a:prstGeom prst="rect">
            <a:avLst/>
          </a:prstGeom>
        </p:spPr>
        <p:txBody>
          <a:bodyPr wrap="square">
            <a:spAutoFit/>
          </a:bodyPr>
          <a:lstStyle/>
          <a:p>
            <a:pPr marL="285750" indent="-285750">
              <a:buFont typeface="Arial" panose="020B0604020202020204" pitchFamily="34" charset="0"/>
              <a:buChar char="•"/>
            </a:pPr>
            <a:r>
              <a:rPr lang="en-GB" sz="1600" b="1" dirty="0"/>
              <a:t>Improve efficiency and quality of service</a:t>
            </a:r>
          </a:p>
        </p:txBody>
      </p:sp>
      <p:sp>
        <p:nvSpPr>
          <p:cNvPr id="12" name="TextBox 11"/>
          <p:cNvSpPr txBox="1"/>
          <p:nvPr/>
        </p:nvSpPr>
        <p:spPr>
          <a:xfrm>
            <a:off x="6968103" y="5472710"/>
            <a:ext cx="2035630" cy="1077218"/>
          </a:xfrm>
          <a:prstGeom prst="rect">
            <a:avLst/>
          </a:prstGeom>
          <a:noFill/>
        </p:spPr>
        <p:txBody>
          <a:bodyPr wrap="square" rtlCol="0">
            <a:spAutoFit/>
          </a:bodyPr>
          <a:lstStyle/>
          <a:p>
            <a:pPr marL="285750" indent="-285750">
              <a:buFont typeface="Arial" panose="020B0604020202020204" pitchFamily="34" charset="0"/>
              <a:buChar char="•"/>
            </a:pPr>
            <a:r>
              <a:rPr lang="en-GB" sz="1600" b="1" dirty="0"/>
              <a:t>To generate generalizable new knowledge</a:t>
            </a:r>
            <a:endParaRPr lang="en-GB" sz="1600" dirty="0"/>
          </a:p>
        </p:txBody>
      </p:sp>
      <p:pic>
        <p:nvPicPr>
          <p:cNvPr id="13" name="Picture 12"/>
          <p:cNvPicPr>
            <a:picLocks noChangeAspect="1"/>
          </p:cNvPicPr>
          <p:nvPr/>
        </p:nvPicPr>
        <p:blipFill>
          <a:blip r:embed="rId5"/>
          <a:stretch>
            <a:fillRect/>
          </a:stretch>
        </p:blipFill>
        <p:spPr>
          <a:xfrm>
            <a:off x="6920598" y="1861269"/>
            <a:ext cx="1807030" cy="1295606"/>
          </a:xfrm>
          <a:prstGeom prst="rect">
            <a:avLst/>
          </a:prstGeom>
        </p:spPr>
      </p:pic>
      <p:sp>
        <p:nvSpPr>
          <p:cNvPr id="14" name="TextBox 13"/>
          <p:cNvSpPr txBox="1"/>
          <p:nvPr/>
        </p:nvSpPr>
        <p:spPr>
          <a:xfrm>
            <a:off x="6987165" y="3352800"/>
            <a:ext cx="1740463" cy="369332"/>
          </a:xfrm>
          <a:prstGeom prst="rect">
            <a:avLst/>
          </a:prstGeom>
          <a:noFill/>
        </p:spPr>
        <p:txBody>
          <a:bodyPr wrap="square" rtlCol="0">
            <a:spAutoFit/>
          </a:bodyPr>
          <a:lstStyle/>
          <a:p>
            <a:r>
              <a:rPr lang="en-GB" dirty="0"/>
              <a:t>RESEARCH</a:t>
            </a:r>
          </a:p>
        </p:txBody>
      </p:sp>
      <p:pic>
        <p:nvPicPr>
          <p:cNvPr id="15" name="Picture 14"/>
          <p:cNvPicPr>
            <a:picLocks noChangeAspect="1"/>
          </p:cNvPicPr>
          <p:nvPr/>
        </p:nvPicPr>
        <p:blipFill>
          <a:blip r:embed="rId6"/>
          <a:stretch>
            <a:fillRect/>
          </a:stretch>
        </p:blipFill>
        <p:spPr>
          <a:xfrm>
            <a:off x="3170814" y="1974377"/>
            <a:ext cx="1448797" cy="1809194"/>
          </a:xfrm>
          <a:prstGeom prst="rect">
            <a:avLst/>
          </a:prstGeom>
        </p:spPr>
      </p:pic>
      <p:sp>
        <p:nvSpPr>
          <p:cNvPr id="16" name="Rectangle 15"/>
          <p:cNvSpPr/>
          <p:nvPr/>
        </p:nvSpPr>
        <p:spPr>
          <a:xfrm>
            <a:off x="2596781" y="5718931"/>
            <a:ext cx="2022830" cy="830997"/>
          </a:xfrm>
          <a:prstGeom prst="rect">
            <a:avLst/>
          </a:prstGeom>
        </p:spPr>
        <p:txBody>
          <a:bodyPr wrap="square">
            <a:spAutoFit/>
          </a:bodyPr>
          <a:lstStyle/>
          <a:p>
            <a:pPr marL="285750" indent="-285750">
              <a:buFont typeface="Arial" panose="020B0604020202020204" pitchFamily="34" charset="0"/>
              <a:buChar char="•"/>
            </a:pPr>
            <a:r>
              <a:rPr lang="en-GB" sz="1600" b="1" dirty="0"/>
              <a:t>To understand how we are doing?</a:t>
            </a:r>
          </a:p>
        </p:txBody>
      </p:sp>
      <p:sp>
        <p:nvSpPr>
          <p:cNvPr id="17" name="TextBox 16"/>
          <p:cNvSpPr txBox="1"/>
          <p:nvPr/>
        </p:nvSpPr>
        <p:spPr>
          <a:xfrm>
            <a:off x="2553632" y="3857501"/>
            <a:ext cx="2561920" cy="369332"/>
          </a:xfrm>
          <a:prstGeom prst="rect">
            <a:avLst/>
          </a:prstGeom>
          <a:noFill/>
        </p:spPr>
        <p:txBody>
          <a:bodyPr wrap="none" rtlCol="0">
            <a:spAutoFit/>
          </a:bodyPr>
          <a:lstStyle/>
          <a:p>
            <a:r>
              <a:rPr lang="en-GB" dirty="0"/>
              <a:t>SERVICE EVALUATION</a:t>
            </a:r>
          </a:p>
        </p:txBody>
      </p:sp>
    </p:spTree>
    <p:extLst>
      <p:ext uri="{BB962C8B-B14F-4D97-AF65-F5344CB8AC3E}">
        <p14:creationId xmlns:p14="http://schemas.microsoft.com/office/powerpoint/2010/main" val="2809280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messages</a:t>
            </a:r>
          </a:p>
        </p:txBody>
      </p:sp>
      <p:sp>
        <p:nvSpPr>
          <p:cNvPr id="3" name="Content Placeholder 2"/>
          <p:cNvSpPr>
            <a:spLocks noGrp="1"/>
          </p:cNvSpPr>
          <p:nvPr>
            <p:ph idx="1"/>
          </p:nvPr>
        </p:nvSpPr>
        <p:spPr/>
        <p:txBody>
          <a:bodyPr/>
          <a:lstStyle/>
          <a:p>
            <a:pPr marL="571500" indent="-457200">
              <a:buAutoNum type="arabicPeriod"/>
            </a:pPr>
            <a:r>
              <a:rPr lang="en-GB" dirty="0"/>
              <a:t>Human driven process</a:t>
            </a:r>
          </a:p>
          <a:p>
            <a:pPr marL="571500" indent="-457200">
              <a:buAutoNum type="arabicPeriod"/>
            </a:pPr>
            <a:r>
              <a:rPr lang="en-GB" dirty="0"/>
              <a:t>Data alone cannot drive change</a:t>
            </a:r>
          </a:p>
          <a:p>
            <a:pPr marL="571500" indent="-457200">
              <a:buAutoNum type="arabicPeriod"/>
            </a:pPr>
            <a:r>
              <a:rPr lang="en-GB" dirty="0"/>
              <a:t>Data driving change in health and health care delivery is not new</a:t>
            </a:r>
          </a:p>
        </p:txBody>
      </p:sp>
    </p:spTree>
    <p:extLst>
      <p:ext uri="{BB962C8B-B14F-4D97-AF65-F5344CB8AC3E}">
        <p14:creationId xmlns:p14="http://schemas.microsoft.com/office/powerpoint/2010/main" val="41050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62000" y="2971800"/>
            <a:ext cx="4114800" cy="1215039"/>
          </a:xfrm>
        </p:spPr>
        <p:txBody>
          <a:bodyPr/>
          <a:lstStyle/>
          <a:p>
            <a:r>
              <a:rPr lang="en-GB" altLang="en-US" dirty="0">
                <a:cs typeface="Arial" charset="0"/>
              </a:rPr>
              <a:t>Florence Nightingale</a:t>
            </a:r>
            <a:endParaRPr lang="en-US" altLang="en-US" dirty="0">
              <a:cs typeface="Arial" charset="0"/>
            </a:endParaRP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916111"/>
            <a:ext cx="3001962"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type="none" w="sm" len="sm"/>
                <a:tailEnd type="none" w="sm" len="sm"/>
              </a14:hiddenLine>
            </a:ext>
          </a:extLst>
        </p:spPr>
      </p:pic>
      <p:sp>
        <p:nvSpPr>
          <p:cNvPr id="2" name="Rectangle 1"/>
          <p:cNvSpPr/>
          <p:nvPr/>
        </p:nvSpPr>
        <p:spPr>
          <a:xfrm>
            <a:off x="552450" y="5943600"/>
            <a:ext cx="8077200" cy="553998"/>
          </a:xfrm>
          <a:prstGeom prst="rect">
            <a:avLst/>
          </a:prstGeom>
        </p:spPr>
        <p:txBody>
          <a:bodyPr wrap="square">
            <a:spAutoFit/>
          </a:bodyPr>
          <a:lstStyle/>
          <a:p>
            <a:r>
              <a:rPr lang="en-US" sz="3000" dirty="0"/>
              <a:t>a pioneering and passionate statistician</a:t>
            </a:r>
          </a:p>
        </p:txBody>
      </p:sp>
      <p:sp>
        <p:nvSpPr>
          <p:cNvPr id="5" name="TextBox 4"/>
          <p:cNvSpPr txBox="1"/>
          <p:nvPr/>
        </p:nvSpPr>
        <p:spPr>
          <a:xfrm>
            <a:off x="516164" y="587514"/>
            <a:ext cx="7988084" cy="707886"/>
          </a:xfrm>
          <a:prstGeom prst="rect">
            <a:avLst/>
          </a:prstGeom>
          <a:noFill/>
        </p:spPr>
        <p:txBody>
          <a:bodyPr wrap="none" rtlCol="0">
            <a:spAutoFit/>
          </a:bodyPr>
          <a:lstStyle/>
          <a:p>
            <a:r>
              <a:rPr lang="en-GB" sz="4000" b="1" dirty="0"/>
              <a:t>Data driving change is not new</a:t>
            </a:r>
          </a:p>
        </p:txBody>
      </p:sp>
    </p:spTree>
    <p:extLst>
      <p:ext uri="{BB962C8B-B14F-4D97-AF65-F5344CB8AC3E}">
        <p14:creationId xmlns:p14="http://schemas.microsoft.com/office/powerpoint/2010/main" val="25187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normAutofit/>
          </a:bodyPr>
          <a:lstStyle/>
          <a:p>
            <a:endParaRPr lang="en-US" dirty="0"/>
          </a:p>
          <a:p>
            <a:r>
              <a:rPr lang="en-US" dirty="0"/>
              <a:t>Defining data</a:t>
            </a:r>
          </a:p>
          <a:p>
            <a:r>
              <a:rPr lang="en-US" dirty="0"/>
              <a:t>What can data do for you?</a:t>
            </a:r>
          </a:p>
          <a:p>
            <a:r>
              <a:rPr lang="en-US" dirty="0"/>
              <a:t>Audit/QI/ health service evaluation and research</a:t>
            </a:r>
          </a:p>
          <a:p>
            <a:r>
              <a:rPr lang="en-US" dirty="0"/>
              <a:t>Key messages around data driving change</a:t>
            </a:r>
          </a:p>
          <a:p>
            <a:r>
              <a:rPr lang="en-US" dirty="0"/>
              <a:t>Examples of nationally held data and discussion of strengths and weaknesses</a:t>
            </a:r>
          </a:p>
          <a:p>
            <a:r>
              <a:rPr lang="en-US" dirty="0"/>
              <a:t>Challenge to you</a:t>
            </a:r>
          </a:p>
          <a:p>
            <a:endParaRPr lang="en-US" dirty="0"/>
          </a:p>
          <a:p>
            <a:endParaRPr lang="en-US" dirty="0"/>
          </a:p>
        </p:txBody>
      </p:sp>
    </p:spTree>
    <p:extLst>
      <p:ext uri="{BB962C8B-B14F-4D97-AF65-F5344CB8AC3E}">
        <p14:creationId xmlns:p14="http://schemas.microsoft.com/office/powerpoint/2010/main" val="4000574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GB" altLang="en-US">
                <a:cs typeface="Arial" charset="0"/>
              </a:rPr>
              <a:t>Florence Nightingale</a:t>
            </a:r>
            <a:endParaRPr lang="en-US" altLang="en-US">
              <a:cs typeface="Arial" charset="0"/>
            </a:endParaRPr>
          </a:p>
        </p:txBody>
      </p:sp>
      <p:sp>
        <p:nvSpPr>
          <p:cNvPr id="23555" name="Rectangle 3"/>
          <p:cNvSpPr>
            <a:spLocks noGrp="1" noChangeArrowheads="1"/>
          </p:cNvSpPr>
          <p:nvPr>
            <p:ph type="body" idx="1"/>
          </p:nvPr>
        </p:nvSpPr>
        <p:spPr/>
        <p:txBody>
          <a:bodyPr>
            <a:noAutofit/>
          </a:bodyPr>
          <a:lstStyle/>
          <a:p>
            <a:r>
              <a:rPr lang="en-GB" altLang="en-US" sz="2800" dirty="0"/>
              <a:t>Uniform hospital statistics would:</a:t>
            </a:r>
          </a:p>
          <a:p>
            <a:pPr lvl="1"/>
            <a:r>
              <a:rPr lang="en-GB" altLang="en-US" sz="2800" dirty="0"/>
              <a:t>“Enable us to ascertain the </a:t>
            </a:r>
            <a:r>
              <a:rPr lang="en-GB" altLang="en-US" sz="2800" dirty="0">
                <a:solidFill>
                  <a:srgbClr val="C00000"/>
                </a:solidFill>
              </a:rPr>
              <a:t>relative mortality </a:t>
            </a:r>
            <a:r>
              <a:rPr lang="en-GB" altLang="en-US" sz="2800" dirty="0"/>
              <a:t>of </a:t>
            </a:r>
            <a:r>
              <a:rPr lang="en-GB" altLang="en-US" sz="2800" dirty="0">
                <a:solidFill>
                  <a:srgbClr val="C00000"/>
                </a:solidFill>
              </a:rPr>
              <a:t>different hospitals </a:t>
            </a:r>
            <a:r>
              <a:rPr lang="en-GB" altLang="en-US" sz="2800" dirty="0"/>
              <a:t>as well as of </a:t>
            </a:r>
            <a:r>
              <a:rPr lang="en-GB" altLang="en-US" sz="2800" dirty="0">
                <a:solidFill>
                  <a:srgbClr val="C00000"/>
                </a:solidFill>
              </a:rPr>
              <a:t>different diseases </a:t>
            </a:r>
            <a:r>
              <a:rPr lang="en-GB" altLang="en-US" sz="2800" dirty="0"/>
              <a:t>and injuries at the same and at different ages, the relative </a:t>
            </a:r>
            <a:r>
              <a:rPr lang="en-GB" altLang="en-US" sz="2800" dirty="0">
                <a:solidFill>
                  <a:srgbClr val="C00000"/>
                </a:solidFill>
              </a:rPr>
              <a:t>frequency of different diseases </a:t>
            </a:r>
            <a:r>
              <a:rPr lang="en-GB" altLang="en-US" sz="2800" dirty="0"/>
              <a:t>and </a:t>
            </a:r>
            <a:r>
              <a:rPr lang="en-GB" altLang="en-US" sz="2800" dirty="0">
                <a:solidFill>
                  <a:srgbClr val="C00000"/>
                </a:solidFill>
              </a:rPr>
              <a:t>injuries</a:t>
            </a:r>
            <a:r>
              <a:rPr lang="en-GB" altLang="en-US" sz="2800" dirty="0"/>
              <a:t> </a:t>
            </a:r>
            <a:r>
              <a:rPr lang="en-GB" altLang="en-US" sz="2800" dirty="0">
                <a:solidFill>
                  <a:srgbClr val="C00000"/>
                </a:solidFill>
              </a:rPr>
              <a:t>among the classes </a:t>
            </a:r>
            <a:r>
              <a:rPr lang="en-GB" altLang="en-US" sz="2800" dirty="0"/>
              <a:t>which enter hospitals in </a:t>
            </a:r>
            <a:r>
              <a:rPr lang="en-GB" altLang="en-US" sz="2800" dirty="0">
                <a:solidFill>
                  <a:srgbClr val="C00000"/>
                </a:solidFill>
              </a:rPr>
              <a:t>different countries</a:t>
            </a:r>
            <a:r>
              <a:rPr lang="en-GB" altLang="en-US" sz="2800" dirty="0"/>
              <a:t>, and in </a:t>
            </a:r>
            <a:r>
              <a:rPr lang="en-GB" altLang="en-US" sz="2800" dirty="0">
                <a:solidFill>
                  <a:srgbClr val="C00000"/>
                </a:solidFill>
              </a:rPr>
              <a:t>different districts </a:t>
            </a:r>
            <a:r>
              <a:rPr lang="en-GB" altLang="en-US" sz="2800" dirty="0"/>
              <a:t>of the same country” </a:t>
            </a:r>
          </a:p>
          <a:p>
            <a:pPr lvl="1">
              <a:buFontTx/>
              <a:buNone/>
            </a:pPr>
            <a:r>
              <a:rPr lang="en-GB" altLang="en-US" sz="2800" dirty="0"/>
              <a:t>						Nightingale 1863</a:t>
            </a:r>
            <a:endParaRPr lang="en-US" altLang="en-US" sz="2800" dirty="0"/>
          </a:p>
        </p:txBody>
      </p:sp>
    </p:spTree>
    <p:extLst>
      <p:ext uri="{BB962C8B-B14F-4D97-AF65-F5344CB8AC3E}">
        <p14:creationId xmlns:p14="http://schemas.microsoft.com/office/powerpoint/2010/main" val="2148209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Polar area diagram</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221105" y="1752600"/>
            <a:ext cx="6004356" cy="3986893"/>
          </a:xfrm>
          <a:prstGeom prst="rect">
            <a:avLst/>
          </a:prstGeom>
        </p:spPr>
      </p:pic>
      <p:sp>
        <p:nvSpPr>
          <p:cNvPr id="5" name="Rectangle 4"/>
          <p:cNvSpPr/>
          <p:nvPr/>
        </p:nvSpPr>
        <p:spPr>
          <a:xfrm>
            <a:off x="6232956" y="2923718"/>
            <a:ext cx="2940073" cy="2031325"/>
          </a:xfrm>
          <a:prstGeom prst="rect">
            <a:avLst/>
          </a:prstGeom>
        </p:spPr>
        <p:txBody>
          <a:bodyPr wrap="square">
            <a:spAutoFit/>
          </a:bodyPr>
          <a:lstStyle/>
          <a:p>
            <a:r>
              <a:rPr lang="en-US" dirty="0"/>
              <a:t>causes of mortality</a:t>
            </a:r>
          </a:p>
          <a:p>
            <a:endParaRPr lang="en-US" dirty="0"/>
          </a:p>
          <a:p>
            <a:r>
              <a:rPr lang="en-US" dirty="0"/>
              <a:t> blue = contagious diseases</a:t>
            </a:r>
          </a:p>
          <a:p>
            <a:r>
              <a:rPr lang="en-US" dirty="0"/>
              <a:t>red = wounds</a:t>
            </a:r>
          </a:p>
          <a:p>
            <a:r>
              <a:rPr lang="en-US" dirty="0"/>
              <a:t>black = deaths from all other causes.</a:t>
            </a:r>
          </a:p>
        </p:txBody>
      </p:sp>
      <p:sp>
        <p:nvSpPr>
          <p:cNvPr id="6" name="TextBox 5"/>
          <p:cNvSpPr txBox="1"/>
          <p:nvPr/>
        </p:nvSpPr>
        <p:spPr>
          <a:xfrm>
            <a:off x="509029" y="6135469"/>
            <a:ext cx="8125942" cy="646331"/>
          </a:xfrm>
          <a:prstGeom prst="rect">
            <a:avLst/>
          </a:prstGeom>
          <a:noFill/>
        </p:spPr>
        <p:txBody>
          <a:bodyPr wrap="none" rtlCol="0">
            <a:spAutoFit/>
          </a:bodyPr>
          <a:lstStyle/>
          <a:p>
            <a:r>
              <a:rPr lang="en-GB" sz="3600" b="1" dirty="0"/>
              <a:t>Data visualisation is really important</a:t>
            </a:r>
          </a:p>
        </p:txBody>
      </p:sp>
    </p:spTree>
    <p:extLst>
      <p:ext uri="{BB962C8B-B14F-4D97-AF65-F5344CB8AC3E}">
        <p14:creationId xmlns:p14="http://schemas.microsoft.com/office/powerpoint/2010/main" val="35819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64406" y="416183"/>
            <a:ext cx="8380413" cy="1143000"/>
          </a:xfrm>
        </p:spPr>
        <p:txBody>
          <a:bodyPr>
            <a:normAutofit fontScale="90000"/>
          </a:bodyPr>
          <a:lstStyle/>
          <a:p>
            <a:r>
              <a:rPr lang="en-GB" altLang="en-US" sz="2200" dirty="0"/>
              <a:t>Mortality from open procedures in children aged under one year for 11 centres in three epochs; data derived from Hospital Episode Statistics (HES)</a:t>
            </a:r>
            <a:r>
              <a:rPr lang="en-GB" altLang="en-US" sz="2600" dirty="0"/>
              <a:t> </a:t>
            </a:r>
          </a:p>
        </p:txBody>
      </p:sp>
      <p:pic>
        <p:nvPicPr>
          <p:cNvPr id="3277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1600200"/>
            <a:ext cx="7882819" cy="4686300"/>
          </a:xfrm>
          <a:noFill/>
        </p:spPr>
      </p:pic>
      <p:sp>
        <p:nvSpPr>
          <p:cNvPr id="2" name="TextBox 1"/>
          <p:cNvSpPr txBox="1"/>
          <p:nvPr/>
        </p:nvSpPr>
        <p:spPr>
          <a:xfrm>
            <a:off x="5471014" y="6368534"/>
            <a:ext cx="3057247" cy="307777"/>
          </a:xfrm>
          <a:prstGeom prst="rect">
            <a:avLst/>
          </a:prstGeom>
          <a:noFill/>
        </p:spPr>
        <p:txBody>
          <a:bodyPr wrap="none" rtlCol="0">
            <a:spAutoFit/>
          </a:bodyPr>
          <a:lstStyle/>
          <a:p>
            <a:r>
              <a:rPr lang="en-US" sz="1400" dirty="0"/>
              <a:t>Acknowledgement: Sonia </a:t>
            </a:r>
            <a:r>
              <a:rPr lang="en-US" sz="1400" dirty="0" err="1"/>
              <a:t>Saxina</a:t>
            </a:r>
            <a:endParaRPr lang="en-US" sz="1400" dirty="0"/>
          </a:p>
        </p:txBody>
      </p:sp>
    </p:spTree>
    <p:extLst>
      <p:ext uri="{BB962C8B-B14F-4D97-AF65-F5344CB8AC3E}">
        <p14:creationId xmlns:p14="http://schemas.microsoft.com/office/powerpoint/2010/main" val="498047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idx="4294967295"/>
          </p:nvPr>
        </p:nvSpPr>
        <p:spPr/>
        <p:txBody>
          <a:bodyPr/>
          <a:lstStyle/>
          <a:p>
            <a:pPr marL="0" indent="0" eaLnBrk="1" hangingPunct="1">
              <a:buFontTx/>
              <a:buNone/>
            </a:pPr>
            <a:r>
              <a:rPr lang="en-GB" altLang="en-US" sz="2800" dirty="0">
                <a:solidFill>
                  <a:srgbClr val="336699"/>
                </a:solidFill>
              </a:rPr>
              <a:t>“</a:t>
            </a:r>
            <a:r>
              <a:rPr lang="en-GB" altLang="en-US" sz="2800" b="1" dirty="0">
                <a:solidFill>
                  <a:srgbClr val="336699"/>
                </a:solidFill>
              </a:rPr>
              <a:t>Bristol was awash with data</a:t>
            </a:r>
            <a:r>
              <a:rPr lang="en-GB" altLang="en-US" sz="2800" dirty="0">
                <a:solidFill>
                  <a:srgbClr val="336699"/>
                </a:solidFill>
              </a:rPr>
              <a:t>. There was enough information from the late 1980s onwards to cause questions about mortality rates to be raised both in Bristol and elsewhere had the </a:t>
            </a:r>
            <a:r>
              <a:rPr lang="en-GB" altLang="en-US" sz="2800" dirty="0" err="1">
                <a:solidFill>
                  <a:srgbClr val="336699"/>
                </a:solidFill>
              </a:rPr>
              <a:t>mindset</a:t>
            </a:r>
            <a:r>
              <a:rPr lang="en-GB" altLang="en-US" sz="2800" dirty="0">
                <a:solidFill>
                  <a:srgbClr val="336699"/>
                </a:solidFill>
              </a:rPr>
              <a:t> to do so existed.”</a:t>
            </a:r>
          </a:p>
          <a:p>
            <a:pPr marL="0" indent="0" eaLnBrk="1" hangingPunct="1">
              <a:buFontTx/>
              <a:buNone/>
            </a:pPr>
            <a:endParaRPr lang="en-GB" altLang="en-US" dirty="0">
              <a:solidFill>
                <a:srgbClr val="336699"/>
              </a:solidFill>
            </a:endParaRPr>
          </a:p>
          <a:p>
            <a:pPr marL="0" indent="0" eaLnBrk="1" hangingPunct="1">
              <a:buFontTx/>
              <a:buNone/>
            </a:pPr>
            <a:endParaRPr lang="en-GB" altLang="en-US" sz="2800" dirty="0">
              <a:solidFill>
                <a:srgbClr val="336699"/>
              </a:solidFill>
            </a:endParaRPr>
          </a:p>
        </p:txBody>
      </p:sp>
      <p:sp>
        <p:nvSpPr>
          <p:cNvPr id="30723" name="Rectangle 4"/>
          <p:cNvSpPr>
            <a:spLocks noChangeArrowheads="1"/>
          </p:cNvSpPr>
          <p:nvPr/>
        </p:nvSpPr>
        <p:spPr bwMode="auto">
          <a:xfrm>
            <a:off x="515938" y="3873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charset="0"/>
              <a:buChar char="•"/>
              <a:defRPr sz="3200">
                <a:solidFill>
                  <a:schemeClr val="tx2"/>
                </a:solidFill>
                <a:latin typeface="Calibri" pitchFamily="34" charset="0"/>
              </a:defRPr>
            </a:lvl1pPr>
            <a:lvl2pPr marL="742950" indent="-285750">
              <a:buFont typeface="Arial" charset="0"/>
              <a:buChar char="–"/>
              <a:defRPr sz="2800">
                <a:solidFill>
                  <a:schemeClr val="tx1"/>
                </a:solidFill>
                <a:latin typeface="Calibri" pitchFamily="34" charset="0"/>
              </a:defRPr>
            </a:lvl2pPr>
            <a:lvl3pPr marL="1143000" indent="-228600">
              <a:buFont typeface="Arial" charset="0"/>
              <a:buChar char="•"/>
              <a:defRPr sz="2400">
                <a:solidFill>
                  <a:schemeClr val="tx1"/>
                </a:solidFill>
                <a:latin typeface="Calibri" pitchFamily="34" charset="0"/>
              </a:defRPr>
            </a:lvl3pPr>
            <a:lvl4pPr marL="1600200" indent="-228600">
              <a:buFont typeface="Arial" charset="0"/>
              <a:buChar char="–"/>
              <a:defRPr sz="2000">
                <a:solidFill>
                  <a:schemeClr val="tx1"/>
                </a:solidFill>
                <a:latin typeface="Calibri" pitchFamily="34" charset="0"/>
              </a:defRPr>
            </a:lvl4pPr>
            <a:lvl5pPr marL="2057400" indent="-228600">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GB" altLang="en-US" sz="2600">
                <a:solidFill>
                  <a:srgbClr val="B3382F"/>
                </a:solidFill>
                <a:latin typeface="Impact" pitchFamily="34" charset="0"/>
              </a:rPr>
              <a:t>Final report of the Bristol Inquiry</a:t>
            </a:r>
          </a:p>
        </p:txBody>
      </p:sp>
    </p:spTree>
    <p:extLst>
      <p:ext uri="{BB962C8B-B14F-4D97-AF65-F5344CB8AC3E}">
        <p14:creationId xmlns:p14="http://schemas.microsoft.com/office/powerpoint/2010/main" val="1842420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323850" y="333375"/>
            <a:ext cx="8370888" cy="638175"/>
          </a:xfrm>
        </p:spPr>
        <p:txBody>
          <a:bodyPr>
            <a:normAutofit fontScale="90000"/>
          </a:bodyPr>
          <a:lstStyle/>
          <a:p>
            <a:pPr eaLnBrk="1" hangingPunct="1"/>
            <a:r>
              <a:rPr lang="en-GB" altLang="en-US" sz="2400" dirty="0"/>
              <a:t>Bristol (Kennedy) Inquiry Report Data were available all the time</a:t>
            </a:r>
          </a:p>
        </p:txBody>
      </p:sp>
      <p:sp>
        <p:nvSpPr>
          <p:cNvPr id="31747" name="Rectangle 3"/>
          <p:cNvSpPr>
            <a:spLocks noGrp="1" noChangeArrowheads="1"/>
          </p:cNvSpPr>
          <p:nvPr>
            <p:ph type="body" idx="4294967295"/>
          </p:nvPr>
        </p:nvSpPr>
        <p:spPr>
          <a:xfrm>
            <a:off x="457200" y="1752601"/>
            <a:ext cx="8229600" cy="3276600"/>
          </a:xfrm>
        </p:spPr>
        <p:txBody>
          <a:bodyPr/>
          <a:lstStyle/>
          <a:p>
            <a:pPr marL="0" indent="0" eaLnBrk="1" hangingPunct="1">
              <a:buFontTx/>
              <a:buNone/>
            </a:pPr>
            <a:r>
              <a:rPr lang="en-GB" altLang="en-US" sz="2800" dirty="0">
                <a:solidFill>
                  <a:srgbClr val="336699"/>
                </a:solidFill>
              </a:rPr>
              <a:t>“From the start of the 1990s a national database existed at the Department of Health (the Hospital Episode Statistics database) which among other things held information about deaths in hospital. </a:t>
            </a:r>
            <a:r>
              <a:rPr lang="en-GB" altLang="en-US" sz="2800" b="1" dirty="0">
                <a:solidFill>
                  <a:srgbClr val="336699"/>
                </a:solidFill>
              </a:rPr>
              <a:t>It was not recognised as a valuable tool </a:t>
            </a:r>
            <a:r>
              <a:rPr lang="en-GB" altLang="en-US" sz="2800" dirty="0">
                <a:solidFill>
                  <a:srgbClr val="336699"/>
                </a:solidFill>
              </a:rPr>
              <a:t>for analysing the performance of hospitals. It is now, belatedly</a:t>
            </a:r>
            <a:r>
              <a:rPr lang="en-GB" altLang="en-US" sz="2400" dirty="0">
                <a:solidFill>
                  <a:srgbClr val="336699"/>
                </a:solidFill>
              </a:rPr>
              <a:t>.”</a:t>
            </a:r>
            <a:r>
              <a:rPr lang="en-GB" altLang="en-US" sz="1800" dirty="0">
                <a:solidFill>
                  <a:srgbClr val="336699"/>
                </a:solidFill>
              </a:rPr>
              <a:t> </a:t>
            </a:r>
          </a:p>
        </p:txBody>
      </p:sp>
      <p:sp>
        <p:nvSpPr>
          <p:cNvPr id="2" name="Rectangle 1"/>
          <p:cNvSpPr/>
          <p:nvPr/>
        </p:nvSpPr>
        <p:spPr>
          <a:xfrm>
            <a:off x="838200" y="5302420"/>
            <a:ext cx="7467600" cy="1015663"/>
          </a:xfrm>
          <a:prstGeom prst="rect">
            <a:avLst/>
          </a:prstGeom>
        </p:spPr>
        <p:txBody>
          <a:bodyPr wrap="square">
            <a:spAutoFit/>
          </a:bodyPr>
          <a:lstStyle/>
          <a:p>
            <a:r>
              <a:rPr lang="en-GB" sz="3000" b="1" dirty="0"/>
              <a:t>We can be awash with data, but just don’t know how to use it… although…</a:t>
            </a:r>
          </a:p>
        </p:txBody>
      </p:sp>
    </p:spTree>
    <p:extLst>
      <p:ext uri="{BB962C8B-B14F-4D97-AF65-F5344CB8AC3E}">
        <p14:creationId xmlns:p14="http://schemas.microsoft.com/office/powerpoint/2010/main" val="53155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you can’t manage what you don’t measure</a:t>
            </a:r>
          </a:p>
        </p:txBody>
      </p:sp>
      <p:sp>
        <p:nvSpPr>
          <p:cNvPr id="3" name="Content Placeholder 2"/>
          <p:cNvSpPr>
            <a:spLocks noGrp="1"/>
          </p:cNvSpPr>
          <p:nvPr>
            <p:ph idx="1"/>
          </p:nvPr>
        </p:nvSpPr>
        <p:spPr>
          <a:xfrm>
            <a:off x="0" y="1752600"/>
            <a:ext cx="9296400" cy="5029200"/>
          </a:xfrm>
        </p:spPr>
        <p:txBody>
          <a:bodyPr>
            <a:normAutofit/>
          </a:bodyPr>
          <a:lstStyle/>
          <a:p>
            <a:pPr marL="114300" indent="0">
              <a:buNone/>
            </a:pPr>
            <a:r>
              <a:rPr lang="en-GB" b="1" dirty="0"/>
              <a:t>“Variations in Care: An analysis of cerebral palsy provision”</a:t>
            </a:r>
          </a:p>
          <a:p>
            <a:pPr marL="114300" indent="0">
              <a:buNone/>
            </a:pPr>
            <a:r>
              <a:rPr lang="en-GB" b="1" dirty="0"/>
              <a:t> </a:t>
            </a:r>
          </a:p>
          <a:p>
            <a:r>
              <a:rPr lang="en-GB" dirty="0"/>
              <a:t>National enquiry to all LA/CCGs</a:t>
            </a:r>
          </a:p>
          <a:p>
            <a:pPr lvl="1"/>
            <a:r>
              <a:rPr lang="en-GB" dirty="0"/>
              <a:t>Majority (96%) LA/CCGs unable to say how many CYP with CP</a:t>
            </a:r>
          </a:p>
          <a:p>
            <a:pPr lvl="1"/>
            <a:r>
              <a:rPr lang="en-GB" dirty="0"/>
              <a:t>Limited info on training (6% able to state HV training in CP)</a:t>
            </a:r>
          </a:p>
          <a:p>
            <a:r>
              <a:rPr lang="en-GB" dirty="0"/>
              <a:t>Little information on service provision </a:t>
            </a:r>
          </a:p>
          <a:p>
            <a:pPr lvl="1"/>
            <a:r>
              <a:rPr lang="en-GB" dirty="0"/>
              <a:t>6.7% had details of pathway </a:t>
            </a:r>
          </a:p>
          <a:p>
            <a:r>
              <a:rPr lang="en-GB" dirty="0"/>
              <a:t>Integration of services for CYP with CP poor</a:t>
            </a:r>
          </a:p>
          <a:p>
            <a:pPr lvl="1"/>
            <a:r>
              <a:rPr lang="en-GB" dirty="0"/>
              <a:t>27% provided therapy services “under one roof” (more likely London)</a:t>
            </a:r>
          </a:p>
          <a:p>
            <a:r>
              <a:rPr lang="en-GB" dirty="0"/>
              <a:t>Awareness of CP in medical generalists poor</a:t>
            </a:r>
          </a:p>
          <a:p>
            <a:r>
              <a:rPr lang="en-GB" dirty="0"/>
              <a:t>Variation in provision nationally</a:t>
            </a:r>
          </a:p>
          <a:p>
            <a:r>
              <a:rPr lang="en-GB" dirty="0"/>
              <a:t>No CCG able to provide estimates of costs</a:t>
            </a:r>
          </a:p>
        </p:txBody>
      </p:sp>
      <p:pic>
        <p:nvPicPr>
          <p:cNvPr id="4" name="Picture 3"/>
          <p:cNvPicPr>
            <a:picLocks noChangeAspect="1"/>
          </p:cNvPicPr>
          <p:nvPr/>
        </p:nvPicPr>
        <p:blipFill>
          <a:blip r:embed="rId3"/>
          <a:stretch>
            <a:fillRect/>
          </a:stretch>
        </p:blipFill>
        <p:spPr>
          <a:xfrm>
            <a:off x="7010400" y="5486400"/>
            <a:ext cx="1959429" cy="1143000"/>
          </a:xfrm>
          <a:prstGeom prst="rect">
            <a:avLst/>
          </a:prstGeom>
        </p:spPr>
      </p:pic>
    </p:spTree>
    <p:extLst>
      <p:ext uri="{BB962C8B-B14F-4D97-AF65-F5344CB8AC3E}">
        <p14:creationId xmlns:p14="http://schemas.microsoft.com/office/powerpoint/2010/main" val="1149169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value of comparisons </a:t>
            </a:r>
            <a:br>
              <a:rPr lang="en-GB" b="1" dirty="0"/>
            </a:br>
            <a:r>
              <a:rPr lang="en-GB" b="1" dirty="0"/>
              <a:t>- inequity and variation</a:t>
            </a:r>
          </a:p>
        </p:txBody>
      </p:sp>
      <p:pic>
        <p:nvPicPr>
          <p:cNvPr id="4" name="Content Placeholder 3"/>
          <p:cNvPicPr>
            <a:picLocks noGrp="1" noChangeAspect="1"/>
          </p:cNvPicPr>
          <p:nvPr>
            <p:ph idx="1"/>
          </p:nvPr>
        </p:nvPicPr>
        <p:blipFill>
          <a:blip r:embed="rId3"/>
          <a:stretch>
            <a:fillRect/>
          </a:stretch>
        </p:blipFill>
        <p:spPr>
          <a:xfrm>
            <a:off x="29901" y="1447799"/>
            <a:ext cx="5181600" cy="5314463"/>
          </a:xfrm>
          <a:prstGeom prst="rect">
            <a:avLst/>
          </a:prstGeom>
        </p:spPr>
      </p:pic>
      <p:sp>
        <p:nvSpPr>
          <p:cNvPr id="6" name="TextBox 5"/>
          <p:cNvSpPr txBox="1"/>
          <p:nvPr/>
        </p:nvSpPr>
        <p:spPr>
          <a:xfrm>
            <a:off x="5181600" y="3276600"/>
            <a:ext cx="3276600" cy="646331"/>
          </a:xfrm>
          <a:prstGeom prst="rect">
            <a:avLst/>
          </a:prstGeom>
          <a:noFill/>
        </p:spPr>
        <p:txBody>
          <a:bodyPr wrap="square" rtlCol="0">
            <a:spAutoFit/>
          </a:bodyPr>
          <a:lstStyle/>
          <a:p>
            <a:r>
              <a:rPr lang="en-GB" dirty="0"/>
              <a:t>Where are the data around community paediatrics?</a:t>
            </a:r>
          </a:p>
        </p:txBody>
      </p:sp>
    </p:spTree>
    <p:extLst>
      <p:ext uri="{BB962C8B-B14F-4D97-AF65-F5344CB8AC3E}">
        <p14:creationId xmlns:p14="http://schemas.microsoft.com/office/powerpoint/2010/main" val="2874635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Atlas of variation</a:t>
            </a:r>
          </a:p>
        </p:txBody>
      </p:sp>
      <p:pic>
        <p:nvPicPr>
          <p:cNvPr id="4" name="Content Placeholder 3"/>
          <p:cNvPicPr>
            <a:picLocks noGrp="1" noChangeAspect="1"/>
          </p:cNvPicPr>
          <p:nvPr>
            <p:ph idx="1"/>
          </p:nvPr>
        </p:nvPicPr>
        <p:blipFill>
          <a:blip r:embed="rId3"/>
          <a:stretch>
            <a:fillRect/>
          </a:stretch>
        </p:blipFill>
        <p:spPr>
          <a:xfrm>
            <a:off x="913119" y="1828800"/>
            <a:ext cx="7286689" cy="4632152"/>
          </a:xfrm>
          <a:prstGeom prst="rect">
            <a:avLst/>
          </a:prstGeom>
        </p:spPr>
      </p:pic>
    </p:spTree>
    <p:extLst>
      <p:ext uri="{BB962C8B-B14F-4D97-AF65-F5344CB8AC3E}">
        <p14:creationId xmlns:p14="http://schemas.microsoft.com/office/powerpoint/2010/main" val="269131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data quality matters</a:t>
            </a:r>
          </a:p>
        </p:txBody>
      </p:sp>
      <p:pic>
        <p:nvPicPr>
          <p:cNvPr id="4" name="Content Placeholder 3"/>
          <p:cNvPicPr>
            <a:picLocks noGrp="1" noChangeAspect="1"/>
          </p:cNvPicPr>
          <p:nvPr>
            <p:ph idx="1"/>
          </p:nvPr>
        </p:nvPicPr>
        <p:blipFill>
          <a:blip r:embed="rId3"/>
          <a:stretch>
            <a:fillRect/>
          </a:stretch>
        </p:blipFill>
        <p:spPr>
          <a:xfrm>
            <a:off x="1753534" y="2209800"/>
            <a:ext cx="5605859" cy="3139281"/>
          </a:xfrm>
          <a:prstGeom prst="rect">
            <a:avLst/>
          </a:prstGeom>
        </p:spPr>
      </p:pic>
    </p:spTree>
    <p:extLst>
      <p:ext uri="{BB962C8B-B14F-4D97-AF65-F5344CB8AC3E}">
        <p14:creationId xmlns:p14="http://schemas.microsoft.com/office/powerpoint/2010/main" val="828576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356016" y="1215280"/>
            <a:ext cx="5650920" cy="646331"/>
          </a:xfrm>
          <a:prstGeom prst="rect">
            <a:avLst/>
          </a:prstGeom>
          <a:noFill/>
        </p:spPr>
        <p:txBody>
          <a:bodyPr wrap="square" rtlCol="0">
            <a:spAutoFit/>
          </a:bodyPr>
          <a:lstStyle>
            <a:defPPr>
              <a:defRPr lang="en-US"/>
            </a:defPPr>
            <a:lvl1pPr>
              <a:defRPr>
                <a:latin typeface="Arial" charset="0"/>
                <a:ea typeface="msgothic" charset="0"/>
                <a:cs typeface="msgothic" charset="0"/>
              </a:defRPr>
            </a:lvl1pPr>
          </a:lstStyle>
          <a:p>
            <a:r>
              <a:rPr lang="en-GB" altLang="en-US" dirty="0"/>
              <a:t>Outpatient attendances to child and adolescent psychiatry by those aged from 30 to 90 and over.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4952" y="5908685"/>
            <a:ext cx="1141920" cy="7503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20" y="263275"/>
            <a:ext cx="2996088" cy="63398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5073360" y="6137924"/>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a:latin typeface="Arial" charset="0"/>
              </a:rPr>
              <a:t>Brennan L et al. BMJ 2012;344:bmj.e2432</a:t>
            </a:r>
          </a:p>
        </p:txBody>
      </p:sp>
      <p:sp>
        <p:nvSpPr>
          <p:cNvPr id="3077" name="Text Box 5"/>
          <p:cNvSpPr txBox="1">
            <a:spLocks noChangeArrowheads="1"/>
          </p:cNvSpPr>
          <p:nvPr/>
        </p:nvSpPr>
        <p:spPr bwMode="auto">
          <a:xfrm>
            <a:off x="6270840" y="6740036"/>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r>
              <a:rPr lang="en-GB" altLang="en-US" sz="900" dirty="0">
                <a:latin typeface="Arial" charset="0"/>
              </a:rPr>
              <a:t>©2012 by British Medical Journal Publishing Group</a:t>
            </a:r>
          </a:p>
        </p:txBody>
      </p:sp>
      <p:sp>
        <p:nvSpPr>
          <p:cNvPr id="2" name="TextBox 1"/>
          <p:cNvSpPr txBox="1"/>
          <p:nvPr/>
        </p:nvSpPr>
        <p:spPr>
          <a:xfrm>
            <a:off x="3356016" y="3000798"/>
            <a:ext cx="5422079" cy="646331"/>
          </a:xfrm>
          <a:prstGeom prst="rect">
            <a:avLst/>
          </a:prstGeom>
          <a:noFill/>
        </p:spPr>
        <p:txBody>
          <a:bodyPr wrap="square" rtlCol="0">
            <a:spAutoFit/>
          </a:bodyPr>
          <a:lstStyle/>
          <a:p>
            <a:r>
              <a:rPr lang="en-GB" altLang="en-US" dirty="0">
                <a:latin typeface="Arial" charset="0"/>
                <a:ea typeface="msgothic" charset="0"/>
                <a:cs typeface="msgothic" charset="0"/>
              </a:rPr>
              <a:t>Outpatient attendances to geriatric medicine by those aged 0-19 years.</a:t>
            </a:r>
            <a:endParaRPr lang="en-US" dirty="0"/>
          </a:p>
        </p:txBody>
      </p:sp>
      <p:sp>
        <p:nvSpPr>
          <p:cNvPr id="3" name="TextBox 2"/>
          <p:cNvSpPr txBox="1"/>
          <p:nvPr/>
        </p:nvSpPr>
        <p:spPr>
          <a:xfrm>
            <a:off x="3379310" y="4934633"/>
            <a:ext cx="5273136" cy="646331"/>
          </a:xfrm>
          <a:prstGeom prst="rect">
            <a:avLst/>
          </a:prstGeom>
          <a:noFill/>
        </p:spPr>
        <p:txBody>
          <a:bodyPr wrap="square" rtlCol="0">
            <a:spAutoFit/>
          </a:bodyPr>
          <a:lstStyle/>
          <a:p>
            <a:r>
              <a:rPr lang="en-GB" altLang="en-US" dirty="0">
                <a:latin typeface="Arial" charset="0"/>
                <a:ea typeface="msgothic" charset="0"/>
                <a:cs typeface="msgothic" charset="0"/>
              </a:rPr>
              <a:t>Male inpatient admissions to obstetrics and gynaecology, as well as midwife episodes</a:t>
            </a:r>
            <a:endParaRPr lang="en-US" dirty="0"/>
          </a:p>
        </p:txBody>
      </p:sp>
      <p:sp>
        <p:nvSpPr>
          <p:cNvPr id="4" name="TextBox 3"/>
          <p:cNvSpPr txBox="1"/>
          <p:nvPr/>
        </p:nvSpPr>
        <p:spPr>
          <a:xfrm>
            <a:off x="3356016" y="279733"/>
            <a:ext cx="5562600" cy="646331"/>
          </a:xfrm>
          <a:prstGeom prst="rect">
            <a:avLst/>
          </a:prstGeom>
          <a:solidFill>
            <a:srgbClr val="00B0F0"/>
          </a:solidFill>
        </p:spPr>
        <p:txBody>
          <a:bodyPr wrap="square" rtlCol="0">
            <a:spAutoFit/>
          </a:bodyPr>
          <a:lstStyle/>
          <a:p>
            <a:r>
              <a:rPr lang="en-US" b="1" dirty="0"/>
              <a:t>The importance of knowing context of hospital episode statistics when reconfiguring the NHS</a:t>
            </a:r>
          </a:p>
        </p:txBody>
      </p:sp>
    </p:spTree>
    <p:extLst>
      <p:ext uri="{BB962C8B-B14F-4D97-AF65-F5344CB8AC3E}">
        <p14:creationId xmlns:p14="http://schemas.microsoft.com/office/powerpoint/2010/main" val="2574599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Learning outcome</a:t>
            </a:r>
          </a:p>
        </p:txBody>
      </p:sp>
      <p:sp>
        <p:nvSpPr>
          <p:cNvPr id="3" name="Content Placeholder 2"/>
          <p:cNvSpPr>
            <a:spLocks noGrp="1"/>
          </p:cNvSpPr>
          <p:nvPr>
            <p:ph idx="1"/>
          </p:nvPr>
        </p:nvSpPr>
        <p:spPr/>
        <p:txBody>
          <a:bodyPr/>
          <a:lstStyle/>
          <a:p>
            <a:endParaRPr lang="en-US" dirty="0"/>
          </a:p>
          <a:p>
            <a:endParaRPr lang="en-US" dirty="0"/>
          </a:p>
          <a:p>
            <a:r>
              <a:rPr lang="en-US" dirty="0" err="1"/>
              <a:t>Recognise</a:t>
            </a:r>
            <a:r>
              <a:rPr lang="en-US" dirty="0"/>
              <a:t> the power of data in influencing change</a:t>
            </a:r>
          </a:p>
          <a:p>
            <a:pPr marL="114300" indent="0">
              <a:buNone/>
            </a:pPr>
            <a:r>
              <a:rPr lang="en-US" dirty="0"/>
              <a:t>children and young people’s health</a:t>
            </a:r>
          </a:p>
          <a:p>
            <a:r>
              <a:rPr lang="en-US" dirty="0"/>
              <a:t>Use at least one example of freely available routine data to explore a health outcome in your area.</a:t>
            </a:r>
          </a:p>
          <a:p>
            <a:endParaRPr lang="en-GB" dirty="0"/>
          </a:p>
        </p:txBody>
      </p:sp>
    </p:spTree>
    <p:extLst>
      <p:ext uri="{BB962C8B-B14F-4D97-AF65-F5344CB8AC3E}">
        <p14:creationId xmlns:p14="http://schemas.microsoft.com/office/powerpoint/2010/main" val="616487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Data visualisation</a:t>
            </a: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2286000" y="1752600"/>
            <a:ext cx="4721895" cy="4829851"/>
          </a:xfrm>
          <a:prstGeom prst="rect">
            <a:avLst/>
          </a:prstGeom>
        </p:spPr>
      </p:pic>
    </p:spTree>
    <p:extLst>
      <p:ext uri="{BB962C8B-B14F-4D97-AF65-F5344CB8AC3E}">
        <p14:creationId xmlns:p14="http://schemas.microsoft.com/office/powerpoint/2010/main" val="2233260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ea typeface="msgothic" charset="0"/>
                <a:cs typeface="msgothic" charset="0"/>
              </a:rPr>
              <a:t>Fig 2 Death from bleeding in patients with traumatic bleeding according to treatment with tranexamic acid (P=0.98 for heterogeneity). </a:t>
            </a:r>
          </a:p>
        </p:txBody>
      </p:sp>
      <p:pic>
        <p:nvPicPr>
          <p:cNvPr id="3074" name="Picture 2"/>
          <p:cNvPicPr>
            <a:picLocks noChangeAspect="1" noChangeArrowheads="1"/>
          </p:cNvPicPr>
          <p:nvPr/>
        </p:nvPicPr>
        <p:blipFill>
          <a:blip r:embed="rId3" cstate="print"/>
          <a:srcRect/>
          <a:stretch>
            <a:fillRect/>
          </a:stretch>
        </p:blipFill>
        <p:spPr bwMode="auto">
          <a:xfrm>
            <a:off x="7935840" y="6205612"/>
            <a:ext cx="816480" cy="522774"/>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686880" y="1371600"/>
            <a:ext cx="7804800" cy="3122248"/>
          </a:xfrm>
          <a:prstGeom prst="rect">
            <a:avLst/>
          </a:prstGeom>
          <a:noFill/>
          <a:ln w="9525">
            <a:noFill/>
            <a:round/>
            <a:headEnd/>
            <a:tailEnd/>
          </a:ln>
          <a:effectLst/>
        </p:spPr>
      </p:pic>
      <p:sp>
        <p:nvSpPr>
          <p:cNvPr id="3076" name="Text Box 4"/>
          <p:cNvSpPr txBox="1">
            <a:spLocks noChangeArrowheads="1"/>
          </p:cNvSpPr>
          <p:nvPr/>
        </p:nvSpPr>
        <p:spPr bwMode="auto">
          <a:xfrm>
            <a:off x="671040"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a:solidFill>
                  <a:srgbClr val="000000"/>
                </a:solidFill>
                <a:ea typeface="msgothic" charset="0"/>
                <a:cs typeface="msgothic" charset="0"/>
              </a:rPr>
              <a:t>Roberts I et al. BMJ 2012;345:bmj.e5839</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ea typeface="msgothic" charset="0"/>
                <a:cs typeface="msgothic" charset="0"/>
              </a:rPr>
              <a:t>©2012 by British Medical Journal Publishing Group</a:t>
            </a:r>
          </a:p>
        </p:txBody>
      </p:sp>
      <p:sp>
        <p:nvSpPr>
          <p:cNvPr id="2" name="TextBox 1"/>
          <p:cNvSpPr txBox="1"/>
          <p:nvPr/>
        </p:nvSpPr>
        <p:spPr>
          <a:xfrm>
            <a:off x="30472" y="4724400"/>
            <a:ext cx="4419600" cy="923330"/>
          </a:xfrm>
          <a:prstGeom prst="rect">
            <a:avLst/>
          </a:prstGeom>
          <a:solidFill>
            <a:schemeClr val="accent1"/>
          </a:solidFill>
        </p:spPr>
        <p:txBody>
          <a:bodyPr wrap="square" rtlCol="0">
            <a:spAutoFit/>
          </a:bodyPr>
          <a:lstStyle/>
          <a:p>
            <a:r>
              <a:rPr lang="en-US" dirty="0" err="1"/>
              <a:t>Tranexamic</a:t>
            </a:r>
            <a:r>
              <a:rPr lang="en-US" dirty="0"/>
              <a:t> acid associated with 0.7 reduced odds of death with 96% confidence interval of 0.61 to 0.82</a:t>
            </a:r>
          </a:p>
        </p:txBody>
      </p:sp>
    </p:spTree>
    <p:extLst>
      <p:ext uri="{BB962C8B-B14F-4D97-AF65-F5344CB8AC3E}">
        <p14:creationId xmlns:p14="http://schemas.microsoft.com/office/powerpoint/2010/main" val="2198568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Grp="1" noChangeAspect="1" noChangeArrowheads="1"/>
          </p:cNvPicPr>
          <p:nvPr>
            <p:ph type="subTitle" idx="1"/>
          </p:nvPr>
        </p:nvPicPr>
        <p:blipFill>
          <a:blip r:embed="rId3" cstate="print"/>
          <a:srcRect/>
          <a:stretch>
            <a:fillRect/>
          </a:stretch>
        </p:blipFill>
        <p:spPr>
          <a:xfrm>
            <a:off x="-24499" y="0"/>
            <a:ext cx="9168500" cy="6858000"/>
          </a:xfrm>
        </p:spPr>
      </p:pic>
    </p:spTree>
    <p:extLst>
      <p:ext uri="{BB962C8B-B14F-4D97-AF65-F5344CB8AC3E}">
        <p14:creationId xmlns:p14="http://schemas.microsoft.com/office/powerpoint/2010/main" val="151505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Arlington_Cemetery_PreBush.jpg"/>
          <p:cNvPicPr>
            <a:picLocks noGrp="1" noChangeAspect="1"/>
          </p:cNvPicPr>
          <p:nvPr>
            <p:ph idx="1"/>
          </p:nvPr>
        </p:nvPicPr>
        <p:blipFill>
          <a:blip r:embed="rId3" cstate="print"/>
          <a:stretch>
            <a:fillRect/>
          </a:stretch>
        </p:blipFill>
        <p:spPr>
          <a:xfrm>
            <a:off x="0" y="0"/>
            <a:ext cx="9168622" cy="6864209"/>
          </a:xfrm>
        </p:spPr>
      </p:pic>
    </p:spTree>
    <p:extLst>
      <p:ext uri="{BB962C8B-B14F-4D97-AF65-F5344CB8AC3E}">
        <p14:creationId xmlns:p14="http://schemas.microsoft.com/office/powerpoint/2010/main" val="2477713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942975"/>
            <a:ext cx="4319588" cy="2849563"/>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6464" y="949856"/>
            <a:ext cx="4323143" cy="284956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631" y="4447439"/>
            <a:ext cx="3843097" cy="241056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68" y="4328582"/>
            <a:ext cx="4528724" cy="2391707"/>
          </a:xfrm>
          <a:prstGeom prst="rect">
            <a:avLst/>
          </a:prstGeom>
        </p:spPr>
      </p:pic>
      <p:sp>
        <p:nvSpPr>
          <p:cNvPr id="10" name="TextBox 9"/>
          <p:cNvSpPr txBox="1"/>
          <p:nvPr/>
        </p:nvSpPr>
        <p:spPr>
          <a:xfrm>
            <a:off x="1419046" y="591597"/>
            <a:ext cx="1481496" cy="369332"/>
          </a:xfrm>
          <a:prstGeom prst="rect">
            <a:avLst/>
          </a:prstGeom>
          <a:solidFill>
            <a:schemeClr val="accent1"/>
          </a:solidFill>
        </p:spPr>
        <p:txBody>
          <a:bodyPr wrap="none" rtlCol="0">
            <a:spAutoFit/>
          </a:bodyPr>
          <a:lstStyle/>
          <a:p>
            <a:r>
              <a:rPr lang="en-GB" dirty="0"/>
              <a:t>Autistic boy</a:t>
            </a:r>
          </a:p>
        </p:txBody>
      </p:sp>
      <p:sp>
        <p:nvSpPr>
          <p:cNvPr id="11" name="TextBox 10"/>
          <p:cNvSpPr txBox="1"/>
          <p:nvPr/>
        </p:nvSpPr>
        <p:spPr>
          <a:xfrm>
            <a:off x="5764087" y="645600"/>
            <a:ext cx="1850186" cy="369332"/>
          </a:xfrm>
          <a:prstGeom prst="rect">
            <a:avLst/>
          </a:prstGeom>
          <a:solidFill>
            <a:schemeClr val="accent1"/>
          </a:solidFill>
        </p:spPr>
        <p:txBody>
          <a:bodyPr wrap="none" rtlCol="0">
            <a:spAutoFit/>
          </a:bodyPr>
          <a:lstStyle/>
          <a:p>
            <a:r>
              <a:rPr lang="en-GB" dirty="0"/>
              <a:t>Boy with ADHD</a:t>
            </a:r>
          </a:p>
        </p:txBody>
      </p:sp>
      <p:sp>
        <p:nvSpPr>
          <p:cNvPr id="12" name="TextBox 11"/>
          <p:cNvSpPr txBox="1"/>
          <p:nvPr/>
        </p:nvSpPr>
        <p:spPr>
          <a:xfrm>
            <a:off x="1503297" y="3956100"/>
            <a:ext cx="1680268" cy="369332"/>
          </a:xfrm>
          <a:prstGeom prst="rect">
            <a:avLst/>
          </a:prstGeom>
          <a:solidFill>
            <a:schemeClr val="accent1"/>
          </a:solidFill>
        </p:spPr>
        <p:txBody>
          <a:bodyPr wrap="none" rtlCol="0">
            <a:spAutoFit/>
          </a:bodyPr>
          <a:lstStyle/>
          <a:p>
            <a:r>
              <a:rPr lang="en-GB" dirty="0"/>
              <a:t>Girl with GDD</a:t>
            </a:r>
          </a:p>
        </p:txBody>
      </p:sp>
      <p:sp>
        <p:nvSpPr>
          <p:cNvPr id="13" name="TextBox 12"/>
          <p:cNvSpPr txBox="1"/>
          <p:nvPr/>
        </p:nvSpPr>
        <p:spPr>
          <a:xfrm>
            <a:off x="5877901" y="3959250"/>
            <a:ext cx="1367682" cy="369332"/>
          </a:xfrm>
          <a:prstGeom prst="rect">
            <a:avLst/>
          </a:prstGeom>
          <a:solidFill>
            <a:schemeClr val="accent1"/>
          </a:solidFill>
        </p:spPr>
        <p:txBody>
          <a:bodyPr wrap="none" rtlCol="0">
            <a:spAutoFit/>
          </a:bodyPr>
          <a:lstStyle/>
          <a:p>
            <a:r>
              <a:rPr lang="en-GB" dirty="0"/>
              <a:t>Autistic girl</a:t>
            </a:r>
          </a:p>
        </p:txBody>
      </p:sp>
    </p:spTree>
    <p:extLst>
      <p:ext uri="{BB962C8B-B14F-4D97-AF65-F5344CB8AC3E}">
        <p14:creationId xmlns:p14="http://schemas.microsoft.com/office/powerpoint/2010/main" val="3932301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3F82D2-E83B-4F9F-88F9-B66B806C76AB}"/>
              </a:ext>
            </a:extLst>
          </p:cNvPr>
          <p:cNvPicPr>
            <a:picLocks noChangeAspect="1"/>
          </p:cNvPicPr>
          <p:nvPr/>
        </p:nvPicPr>
        <p:blipFill>
          <a:blip r:embed="rId2"/>
          <a:stretch>
            <a:fillRect/>
          </a:stretch>
        </p:blipFill>
        <p:spPr>
          <a:xfrm>
            <a:off x="533400" y="914400"/>
            <a:ext cx="7962900" cy="5308600"/>
          </a:xfrm>
          <a:prstGeom prst="rect">
            <a:avLst/>
          </a:prstGeom>
        </p:spPr>
      </p:pic>
    </p:spTree>
    <p:extLst>
      <p:ext uri="{BB962C8B-B14F-4D97-AF65-F5344CB8AC3E}">
        <p14:creationId xmlns:p14="http://schemas.microsoft.com/office/powerpoint/2010/main" val="1440788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Data can be a powerful driver for change for training</a:t>
            </a:r>
          </a:p>
        </p:txBody>
      </p:sp>
      <p:pic>
        <p:nvPicPr>
          <p:cNvPr id="4" name="Content Placeholder 3"/>
          <p:cNvPicPr>
            <a:picLocks noGrp="1" noChangeAspect="1"/>
          </p:cNvPicPr>
          <p:nvPr>
            <p:ph idx="1"/>
          </p:nvPr>
        </p:nvPicPr>
        <p:blipFill>
          <a:blip r:embed="rId3"/>
          <a:stretch>
            <a:fillRect/>
          </a:stretch>
        </p:blipFill>
        <p:spPr>
          <a:xfrm>
            <a:off x="304800" y="1818153"/>
            <a:ext cx="4750876" cy="4088567"/>
          </a:xfrm>
          <a:prstGeom prst="rect">
            <a:avLst/>
          </a:prstGeom>
        </p:spPr>
      </p:pic>
      <p:sp>
        <p:nvSpPr>
          <p:cNvPr id="5" name="Rectangle 4"/>
          <p:cNvSpPr/>
          <p:nvPr/>
        </p:nvSpPr>
        <p:spPr>
          <a:xfrm>
            <a:off x="98764" y="6277075"/>
            <a:ext cx="8915400" cy="523220"/>
          </a:xfrm>
          <a:prstGeom prst="rect">
            <a:avLst/>
          </a:prstGeom>
        </p:spPr>
        <p:txBody>
          <a:bodyPr wrap="square">
            <a:spAutoFit/>
          </a:bodyPr>
          <a:lstStyle/>
          <a:p>
            <a:r>
              <a:rPr lang="en-GB" sz="1400" dirty="0"/>
              <a:t>DoE: Children looked after in England (including adoption and care leavers) year ending 31 March 2015</a:t>
            </a:r>
          </a:p>
        </p:txBody>
      </p:sp>
      <p:sp>
        <p:nvSpPr>
          <p:cNvPr id="3" name="TextBox 2"/>
          <p:cNvSpPr txBox="1"/>
          <p:nvPr/>
        </p:nvSpPr>
        <p:spPr>
          <a:xfrm>
            <a:off x="5257800" y="2971800"/>
            <a:ext cx="3175793" cy="1477328"/>
          </a:xfrm>
          <a:prstGeom prst="rect">
            <a:avLst/>
          </a:prstGeom>
          <a:noFill/>
        </p:spPr>
        <p:txBody>
          <a:bodyPr wrap="square" rtlCol="0">
            <a:spAutoFit/>
          </a:bodyPr>
          <a:lstStyle/>
          <a:p>
            <a:r>
              <a:rPr lang="en-GB" dirty="0"/>
              <a:t>How do we train our doctors who are carrying out IHA? And those conducting annual reviews?</a:t>
            </a:r>
          </a:p>
        </p:txBody>
      </p:sp>
    </p:spTree>
    <p:extLst>
      <p:ext uri="{BB962C8B-B14F-4D97-AF65-F5344CB8AC3E}">
        <p14:creationId xmlns:p14="http://schemas.microsoft.com/office/powerpoint/2010/main" val="2669977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68BCC22-B3FD-44E6-B4E0-654E70596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09800"/>
            <a:ext cx="7315200"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927B9C3-0661-4EC4-B8DE-2EEE6EEB61FE}"/>
              </a:ext>
            </a:extLst>
          </p:cNvPr>
          <p:cNvSpPr txBox="1"/>
          <p:nvPr/>
        </p:nvSpPr>
        <p:spPr>
          <a:xfrm>
            <a:off x="304800" y="304800"/>
            <a:ext cx="8458200" cy="1569660"/>
          </a:xfrm>
          <a:prstGeom prst="rect">
            <a:avLst/>
          </a:prstGeom>
          <a:noFill/>
        </p:spPr>
        <p:txBody>
          <a:bodyPr wrap="square">
            <a:spAutoFit/>
          </a:bodyPr>
          <a:lstStyle/>
          <a:p>
            <a:pPr algn="l"/>
            <a:r>
              <a:rPr lang="en-GB" b="1" i="0" cap="all" dirty="0">
                <a:solidFill>
                  <a:srgbClr val="222222"/>
                </a:solidFill>
                <a:effectLst/>
                <a:latin typeface="var(--e-global-typography-primary-font-family)"/>
              </a:rPr>
              <a:t>HOW DOES ETHNICITY AFFECT CHILD HEALTH OUTCOMES?</a:t>
            </a:r>
          </a:p>
          <a:p>
            <a:pPr algn="l"/>
            <a:r>
              <a:rPr lang="en-GB" sz="1200" dirty="0" err="1">
                <a:hlinkClick r:id="rId3">
                  <a:extLst>
                    <a:ext uri="{A12FA001-AC4F-418D-AE19-62706E023703}">
                      <ahyp:hlinkClr xmlns:ahyp="http://schemas.microsoft.com/office/drawing/2018/hyperlinkcolor" val="tx"/>
                    </a:ext>
                  </a:extLst>
                </a:hlinkClick>
              </a:rPr>
              <a:t>Zeshan</a:t>
            </a:r>
            <a:r>
              <a:rPr lang="en-GB" sz="1200" dirty="0">
                <a:hlinkClick r:id="rId3">
                  <a:extLst>
                    <a:ext uri="{A12FA001-AC4F-418D-AE19-62706E023703}">
                      <ahyp:hlinkClr xmlns:ahyp="http://schemas.microsoft.com/office/drawing/2018/hyperlinkcolor" val="tx"/>
                    </a:ext>
                  </a:extLst>
                </a:hlinkClick>
              </a:rPr>
              <a:t> Qureshi</a:t>
            </a:r>
            <a:r>
              <a:rPr lang="en-GB" sz="1200" dirty="0"/>
              <a:t>, </a:t>
            </a:r>
            <a:r>
              <a:rPr lang="en-GB" sz="1200" dirty="0">
                <a:hlinkClick r:id="rId4">
                  <a:extLst>
                    <a:ext uri="{A12FA001-AC4F-418D-AE19-62706E023703}">
                      <ahyp:hlinkClr xmlns:ahyp="http://schemas.microsoft.com/office/drawing/2018/hyperlinkcolor" val="tx"/>
                    </a:ext>
                  </a:extLst>
                </a:hlinkClick>
              </a:rPr>
              <a:t>Alexandra Richards</a:t>
            </a:r>
            <a:r>
              <a:rPr lang="en-GB" sz="1200" dirty="0"/>
              <a:t>, </a:t>
            </a:r>
            <a:r>
              <a:rPr lang="en-GB" sz="1200" dirty="0">
                <a:hlinkClick r:id="rId5">
                  <a:extLst>
                    <a:ext uri="{A12FA001-AC4F-418D-AE19-62706E023703}">
                      <ahyp:hlinkClr xmlns:ahyp="http://schemas.microsoft.com/office/drawing/2018/hyperlinkcolor" val="tx"/>
                    </a:ext>
                  </a:extLst>
                </a:hlinkClick>
              </a:rPr>
              <a:t>Ian Sinha</a:t>
            </a:r>
            <a:r>
              <a:rPr lang="en-GB" sz="1200" dirty="0"/>
              <a:t>, </a:t>
            </a:r>
            <a:r>
              <a:rPr lang="en-GB" sz="1200" dirty="0" err="1">
                <a:hlinkClick r:id="rId6">
                  <a:extLst>
                    <a:ext uri="{A12FA001-AC4F-418D-AE19-62706E023703}">
                      <ahyp:hlinkClr xmlns:ahyp="http://schemas.microsoft.com/office/drawing/2018/hyperlinkcolor" val="tx"/>
                    </a:ext>
                  </a:extLst>
                </a:hlinkClick>
              </a:rPr>
              <a:t>Oluwakemi</a:t>
            </a:r>
            <a:r>
              <a:rPr lang="en-GB" sz="1200" dirty="0">
                <a:hlinkClick r:id="rId6">
                  <a:extLst>
                    <a:ext uri="{A12FA001-AC4F-418D-AE19-62706E023703}">
                      <ahyp:hlinkClr xmlns:ahyp="http://schemas.microsoft.com/office/drawing/2018/hyperlinkcolor" val="tx"/>
                    </a:ext>
                  </a:extLst>
                </a:hlinkClick>
              </a:rPr>
              <a:t> </a:t>
            </a:r>
            <a:r>
              <a:rPr lang="en-GB" sz="1200" dirty="0" err="1">
                <a:hlinkClick r:id="rId6">
                  <a:extLst>
                    <a:ext uri="{A12FA001-AC4F-418D-AE19-62706E023703}">
                      <ahyp:hlinkClr xmlns:ahyp="http://schemas.microsoft.com/office/drawing/2018/hyperlinkcolor" val="tx"/>
                    </a:ext>
                  </a:extLst>
                </a:hlinkClick>
              </a:rPr>
              <a:t>Lokulo-Sodipe</a:t>
            </a:r>
            <a:r>
              <a:rPr lang="en-GB" sz="1200" dirty="0"/>
              <a:t>, </a:t>
            </a:r>
            <a:r>
              <a:rPr lang="en-GB" sz="1200" dirty="0">
                <a:hlinkClick r:id="rId7">
                  <a:extLst>
                    <a:ext uri="{A12FA001-AC4F-418D-AE19-62706E023703}">
                      <ahyp:hlinkClr xmlns:ahyp="http://schemas.microsoft.com/office/drawing/2018/hyperlinkcolor" val="tx"/>
                    </a:ext>
                  </a:extLst>
                </a:hlinkClick>
              </a:rPr>
              <a:t>Anna Rose</a:t>
            </a:r>
            <a:r>
              <a:rPr lang="en-GB" sz="1200" dirty="0"/>
              <a:t>, </a:t>
            </a:r>
            <a:r>
              <a:rPr lang="en-GB" sz="1200" dirty="0">
                <a:hlinkClick r:id="rId8">
                  <a:extLst>
                    <a:ext uri="{A12FA001-AC4F-418D-AE19-62706E023703}">
                      <ahyp:hlinkClr xmlns:ahyp="http://schemas.microsoft.com/office/drawing/2018/hyperlinkcolor" val="tx"/>
                    </a:ext>
                  </a:extLst>
                </a:hlinkClick>
              </a:rPr>
              <a:t>Written on 25/11/2021</a:t>
            </a:r>
            <a:endParaRPr lang="en-GB" sz="1200" dirty="0"/>
          </a:p>
          <a:p>
            <a:pPr algn="l"/>
            <a:r>
              <a:rPr lang="en-GB" sz="1200" dirty="0"/>
              <a:t>Last updated 26/11/2021</a:t>
            </a:r>
          </a:p>
          <a:p>
            <a:pPr algn="l"/>
            <a:endParaRPr lang="en-GB" sz="1200" dirty="0"/>
          </a:p>
          <a:p>
            <a:pPr algn="l"/>
            <a:endParaRPr lang="en-GB" sz="1200" dirty="0"/>
          </a:p>
          <a:p>
            <a:pPr algn="l"/>
            <a:r>
              <a:rPr lang="en-GB" sz="1200" dirty="0"/>
              <a:t>https://dontforgetthebubbles.com/how-does-ethnicity-affect-child-health-outcomes/</a:t>
            </a:r>
          </a:p>
          <a:p>
            <a:pPr algn="l"/>
            <a:endParaRPr lang="en-GB" b="1" i="0" cap="all" dirty="0">
              <a:solidFill>
                <a:srgbClr val="222222"/>
              </a:solidFill>
              <a:effectLst/>
              <a:latin typeface="var(--e-global-typography-primary-font-family)"/>
            </a:endParaRPr>
          </a:p>
        </p:txBody>
      </p:sp>
      <p:sp>
        <p:nvSpPr>
          <p:cNvPr id="3" name="TextBox 2">
            <a:extLst>
              <a:ext uri="{FF2B5EF4-FFF2-40B4-BE49-F238E27FC236}">
                <a16:creationId xmlns:a16="http://schemas.microsoft.com/office/drawing/2014/main" id="{E98E1AC4-C4DA-4837-9727-E2E56CA43056}"/>
              </a:ext>
            </a:extLst>
          </p:cNvPr>
          <p:cNvSpPr txBox="1"/>
          <p:nvPr/>
        </p:nvSpPr>
        <p:spPr>
          <a:xfrm flipH="1">
            <a:off x="4876800" y="2362200"/>
            <a:ext cx="3276600" cy="646331"/>
          </a:xfrm>
          <a:prstGeom prst="rect">
            <a:avLst/>
          </a:prstGeom>
          <a:noFill/>
        </p:spPr>
        <p:txBody>
          <a:bodyPr wrap="square" rtlCol="0">
            <a:spAutoFit/>
          </a:bodyPr>
          <a:lstStyle/>
          <a:p>
            <a:r>
              <a:rPr lang="en-GB" dirty="0">
                <a:solidFill>
                  <a:schemeClr val="bg1"/>
                </a:solidFill>
              </a:rPr>
              <a:t>Infant mortality rate by ethnicity (2019)</a:t>
            </a:r>
          </a:p>
        </p:txBody>
      </p:sp>
    </p:spTree>
    <p:extLst>
      <p:ext uri="{BB962C8B-B14F-4D97-AF65-F5344CB8AC3E}">
        <p14:creationId xmlns:p14="http://schemas.microsoft.com/office/powerpoint/2010/main" val="1858939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And for workforce planning</a:t>
            </a:r>
          </a:p>
        </p:txBody>
      </p:sp>
      <p:sp>
        <p:nvSpPr>
          <p:cNvPr id="3" name="Content Placeholder 2"/>
          <p:cNvSpPr>
            <a:spLocks noGrp="1"/>
          </p:cNvSpPr>
          <p:nvPr>
            <p:ph idx="1"/>
          </p:nvPr>
        </p:nvSpPr>
        <p:spPr/>
        <p:txBody>
          <a:bodyPr/>
          <a:lstStyle/>
          <a:p>
            <a:r>
              <a:rPr lang="en-GB" dirty="0"/>
              <a:t>BACCH workforce planning tool</a:t>
            </a:r>
          </a:p>
          <a:p>
            <a:r>
              <a:rPr lang="en-GB" dirty="0"/>
              <a:t>22% of paediatric consultants work in CCH</a:t>
            </a:r>
          </a:p>
          <a:p>
            <a:r>
              <a:rPr lang="en-GB" dirty="0"/>
              <a:t>60% of SAS doctors work in CCH</a:t>
            </a:r>
          </a:p>
          <a:p>
            <a:endParaRPr lang="en-GB" dirty="0"/>
          </a:p>
        </p:txBody>
      </p:sp>
      <p:pic>
        <p:nvPicPr>
          <p:cNvPr id="4" name="Picture 3"/>
          <p:cNvPicPr>
            <a:picLocks noChangeAspect="1"/>
          </p:cNvPicPr>
          <p:nvPr/>
        </p:nvPicPr>
        <p:blipFill>
          <a:blip r:embed="rId3"/>
          <a:stretch>
            <a:fillRect/>
          </a:stretch>
        </p:blipFill>
        <p:spPr>
          <a:xfrm>
            <a:off x="1828800" y="3231135"/>
            <a:ext cx="5492851" cy="3199829"/>
          </a:xfrm>
          <a:prstGeom prst="rect">
            <a:avLst/>
          </a:prstGeom>
        </p:spPr>
      </p:pic>
    </p:spTree>
    <p:extLst>
      <p:ext uri="{BB962C8B-B14F-4D97-AF65-F5344CB8AC3E}">
        <p14:creationId xmlns:p14="http://schemas.microsoft.com/office/powerpoint/2010/main" val="1664423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Data are only part of the story</a:t>
            </a:r>
          </a:p>
        </p:txBody>
      </p:sp>
      <p:sp>
        <p:nvSpPr>
          <p:cNvPr id="3" name="Content Placeholder 2"/>
          <p:cNvSpPr>
            <a:spLocks noGrp="1"/>
          </p:cNvSpPr>
          <p:nvPr>
            <p:ph idx="1"/>
          </p:nvPr>
        </p:nvSpPr>
        <p:spPr/>
        <p:txBody>
          <a:bodyPr/>
          <a:lstStyle/>
          <a:p>
            <a:r>
              <a:rPr lang="en-GB" dirty="0"/>
              <a:t>stories, backed up by meaningful, well described data make an impact – particularly politicians and commissioners</a:t>
            </a:r>
          </a:p>
          <a:p>
            <a:endParaRPr lang="en-GB"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8230" y="3792538"/>
            <a:ext cx="3127539"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8777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64" y="2362200"/>
            <a:ext cx="8763000" cy="4926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1752601"/>
            <a:ext cx="8991600" cy="762000"/>
          </a:xfrm>
          <a:solidFill>
            <a:schemeClr val="bg1">
              <a:lumMod val="85000"/>
            </a:schemeClr>
          </a:solidFill>
        </p:spPr>
        <p:txBody>
          <a:bodyPr/>
          <a:lstStyle/>
          <a:p>
            <a:endParaRPr lang="en-US" dirty="0"/>
          </a:p>
        </p:txBody>
      </p:sp>
      <p:sp>
        <p:nvSpPr>
          <p:cNvPr id="4" name="TextBox 3"/>
          <p:cNvSpPr txBox="1"/>
          <p:nvPr/>
        </p:nvSpPr>
        <p:spPr>
          <a:xfrm>
            <a:off x="1636684" y="1752601"/>
            <a:ext cx="5718232" cy="707886"/>
          </a:xfrm>
          <a:prstGeom prst="rect">
            <a:avLst/>
          </a:prstGeom>
          <a:noFill/>
        </p:spPr>
        <p:txBody>
          <a:bodyPr wrap="none" rtlCol="0">
            <a:spAutoFit/>
          </a:bodyPr>
          <a:lstStyle/>
          <a:p>
            <a:r>
              <a:rPr lang="en-GB" sz="4000" b="1" dirty="0"/>
              <a:t>Human driven process</a:t>
            </a:r>
          </a:p>
        </p:txBody>
      </p:sp>
    </p:spTree>
    <p:extLst>
      <p:ext uri="{BB962C8B-B14F-4D97-AF65-F5344CB8AC3E}">
        <p14:creationId xmlns:p14="http://schemas.microsoft.com/office/powerpoint/2010/main" val="358746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layer 1 (anecdote)</a:t>
            </a:r>
          </a:p>
        </p:txBody>
      </p:sp>
      <p:sp>
        <p:nvSpPr>
          <p:cNvPr id="3" name="Content Placeholder 2"/>
          <p:cNvSpPr>
            <a:spLocks noGrp="1"/>
          </p:cNvSpPr>
          <p:nvPr>
            <p:ph idx="1"/>
          </p:nvPr>
        </p:nvSpPr>
        <p:spPr/>
        <p:txBody>
          <a:bodyPr/>
          <a:lstStyle/>
          <a:p>
            <a:r>
              <a:rPr lang="en-US" dirty="0"/>
              <a:t>Registrar in hand over</a:t>
            </a:r>
          </a:p>
          <a:p>
            <a:pPr lvl="1"/>
            <a:r>
              <a:rPr lang="en-US" dirty="0"/>
              <a:t>“I had 3 patients admitted in status epilepticus last night”</a:t>
            </a:r>
          </a:p>
          <a:p>
            <a:pPr lvl="1"/>
            <a:r>
              <a:rPr lang="en-US" dirty="0"/>
              <a:t>“2 were long standing patients with complex </a:t>
            </a:r>
            <a:r>
              <a:rPr lang="en-US" dirty="0" err="1"/>
              <a:t>neurodisability</a:t>
            </a:r>
            <a:r>
              <a:rPr lang="en-US" dirty="0"/>
              <a:t> and epilepsy”</a:t>
            </a:r>
          </a:p>
          <a:p>
            <a:pPr lvl="1"/>
            <a:r>
              <a:rPr lang="en-US" dirty="0"/>
              <a:t>One of them hadn’t had their meds increased according to their weight. The other had run out of buccal midazolam and wasn’t sure who to call to get hold of some.</a:t>
            </a:r>
          </a:p>
        </p:txBody>
      </p:sp>
    </p:spTree>
    <p:extLst>
      <p:ext uri="{BB962C8B-B14F-4D97-AF65-F5344CB8AC3E}">
        <p14:creationId xmlns:p14="http://schemas.microsoft.com/office/powerpoint/2010/main" val="4089286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Layer 2 – local evidence, routine data</a:t>
            </a:r>
          </a:p>
        </p:txBody>
      </p:sp>
      <p:sp>
        <p:nvSpPr>
          <p:cNvPr id="3" name="Content Placeholder 2"/>
          <p:cNvSpPr>
            <a:spLocks noGrp="1"/>
          </p:cNvSpPr>
          <p:nvPr>
            <p:ph idx="1"/>
          </p:nvPr>
        </p:nvSpPr>
        <p:spPr>
          <a:xfrm>
            <a:off x="457200" y="1600200"/>
            <a:ext cx="8229600" cy="5029200"/>
          </a:xfrm>
        </p:spPr>
        <p:txBody>
          <a:bodyPr>
            <a:normAutofit/>
          </a:bodyPr>
          <a:lstStyle/>
          <a:p>
            <a:r>
              <a:rPr lang="en-US" dirty="0"/>
              <a:t>The child public health registrar did a review of all frequent A&amp;E attenders</a:t>
            </a:r>
          </a:p>
          <a:p>
            <a:pPr lvl="1"/>
            <a:r>
              <a:rPr lang="en-US" dirty="0"/>
              <a:t>Children presenting to A&amp;E with seizures had 3 times greater odds of presenting to A&amp;E on 4 or more occasions in the year than children with other presentations</a:t>
            </a:r>
          </a:p>
          <a:p>
            <a:pPr lvl="1"/>
            <a:r>
              <a:rPr lang="en-US" dirty="0"/>
              <a:t>Commonest single diagnostic category of frequent attenders</a:t>
            </a:r>
          </a:p>
          <a:p>
            <a:pPr lvl="1"/>
            <a:r>
              <a:rPr lang="en-US" dirty="0"/>
              <a:t>Small group of children using A&amp;E a lot</a:t>
            </a:r>
          </a:p>
          <a:p>
            <a:pPr lvl="1"/>
            <a:r>
              <a:rPr lang="en-US" dirty="0"/>
              <a:t>Known to have a diagnosis of epilepsy, seemingly poorly controlled</a:t>
            </a:r>
          </a:p>
          <a:p>
            <a:r>
              <a:rPr lang="en-US" dirty="0"/>
              <a:t>Why? What can we do about it?</a:t>
            </a:r>
          </a:p>
          <a:p>
            <a:pPr lvl="1"/>
            <a:r>
              <a:rPr lang="en-US" dirty="0"/>
              <a:t>No unified epilepsy service</a:t>
            </a:r>
          </a:p>
          <a:p>
            <a:pPr lvl="1"/>
            <a:r>
              <a:rPr lang="en-US" dirty="0"/>
              <a:t>No community epilepsy nurse</a:t>
            </a:r>
          </a:p>
        </p:txBody>
      </p:sp>
    </p:spTree>
    <p:extLst>
      <p:ext uri="{BB962C8B-B14F-4D97-AF65-F5344CB8AC3E}">
        <p14:creationId xmlns:p14="http://schemas.microsoft.com/office/powerpoint/2010/main" val="4196266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Layer 3 - patient voice/ story</a:t>
            </a:r>
          </a:p>
        </p:txBody>
      </p:sp>
      <p:sp>
        <p:nvSpPr>
          <p:cNvPr id="3" name="Content Placeholder 2"/>
          <p:cNvSpPr>
            <a:spLocks noGrp="1"/>
          </p:cNvSpPr>
          <p:nvPr>
            <p:ph idx="1"/>
          </p:nvPr>
        </p:nvSpPr>
        <p:spPr>
          <a:xfrm>
            <a:off x="457200" y="1600200"/>
            <a:ext cx="8229600" cy="5486400"/>
          </a:xfrm>
        </p:spPr>
        <p:txBody>
          <a:bodyPr>
            <a:normAutofit lnSpcReduction="10000"/>
          </a:bodyPr>
          <a:lstStyle/>
          <a:p>
            <a:r>
              <a:rPr lang="en-US" dirty="0"/>
              <a:t>Letter from parent</a:t>
            </a:r>
          </a:p>
          <a:p>
            <a:pPr lvl="1"/>
            <a:r>
              <a:rPr lang="en-US" dirty="0"/>
              <a:t>18 year old boy with severe cerebral palsy, home ventilation, poorly controlled seizures</a:t>
            </a:r>
          </a:p>
          <a:p>
            <a:pPr lvl="1"/>
            <a:r>
              <a:rPr lang="en-US" dirty="0"/>
              <a:t>Admitted to A&amp;E in status via 999</a:t>
            </a:r>
          </a:p>
          <a:p>
            <a:pPr lvl="1"/>
            <a:r>
              <a:rPr lang="en-US" dirty="0"/>
              <a:t>Concurrent viral illness, febrile</a:t>
            </a:r>
          </a:p>
          <a:p>
            <a:pPr lvl="1"/>
            <a:r>
              <a:rPr lang="en-US" dirty="0"/>
              <a:t>Admitted via adult team. No transfer notes. No management plan.</a:t>
            </a:r>
          </a:p>
          <a:p>
            <a:pPr lvl="1"/>
            <a:r>
              <a:rPr lang="en-US" dirty="0"/>
              <a:t>Full septic work up attempted</a:t>
            </a:r>
          </a:p>
          <a:p>
            <a:pPr lvl="1"/>
            <a:r>
              <a:rPr lang="en-US" dirty="0"/>
              <a:t>Pediatric registrar called when they couldn’t get iv access</a:t>
            </a:r>
          </a:p>
          <a:p>
            <a:pPr lvl="1"/>
            <a:r>
              <a:rPr lang="en-US" dirty="0"/>
              <a:t>Seizures still uncontrolled</a:t>
            </a:r>
          </a:p>
          <a:p>
            <a:pPr lvl="1"/>
            <a:r>
              <a:rPr lang="en-US" dirty="0"/>
              <a:t>Access obtained, seizures controlled</a:t>
            </a:r>
          </a:p>
          <a:p>
            <a:pPr lvl="1"/>
            <a:r>
              <a:rPr lang="en-US" dirty="0"/>
              <a:t>No bed available in adults. </a:t>
            </a:r>
            <a:r>
              <a:rPr lang="en-US" dirty="0" err="1"/>
              <a:t>Paediatric</a:t>
            </a:r>
            <a:r>
              <a:rPr lang="en-US" dirty="0"/>
              <a:t> ward refused bed placement.</a:t>
            </a:r>
          </a:p>
          <a:p>
            <a:pPr lvl="1"/>
            <a:r>
              <a:rPr lang="en-US" dirty="0"/>
              <a:t>Majors full. </a:t>
            </a:r>
          </a:p>
          <a:p>
            <a:pPr lvl="1"/>
            <a:r>
              <a:rPr lang="en-US" dirty="0"/>
              <a:t>He moved to the corridor. Where he remained until </a:t>
            </a:r>
            <a:r>
              <a:rPr lang="en-US" dirty="0" err="1"/>
              <a:t>paeds</a:t>
            </a:r>
            <a:r>
              <a:rPr lang="en-US" dirty="0"/>
              <a:t> cubicle available (consultant led admission)</a:t>
            </a:r>
          </a:p>
          <a:p>
            <a:pPr lvl="2"/>
            <a:endParaRPr lang="en-US" dirty="0"/>
          </a:p>
        </p:txBody>
      </p:sp>
    </p:spTree>
    <p:extLst>
      <p:ext uri="{BB962C8B-B14F-4D97-AF65-F5344CB8AC3E}">
        <p14:creationId xmlns:p14="http://schemas.microsoft.com/office/powerpoint/2010/main" val="3556789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Layer: evidence – national comparative data</a:t>
            </a:r>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191" y="1534955"/>
            <a:ext cx="4748545" cy="2323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4934" y="3939381"/>
            <a:ext cx="4748544" cy="243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 y="6340475"/>
            <a:ext cx="4089581" cy="369332"/>
          </a:xfrm>
          <a:prstGeom prst="rect">
            <a:avLst/>
          </a:prstGeom>
          <a:noFill/>
        </p:spPr>
        <p:txBody>
          <a:bodyPr wrap="none" rtlCol="0">
            <a:spAutoFit/>
          </a:bodyPr>
          <a:lstStyle/>
          <a:p>
            <a:r>
              <a:rPr lang="en-US" dirty="0"/>
              <a:t>http://atlas.chimat.org.uk/IAS/dmit</a:t>
            </a:r>
          </a:p>
        </p:txBody>
      </p:sp>
    </p:spTree>
    <p:extLst>
      <p:ext uri="{BB962C8B-B14F-4D97-AF65-F5344CB8AC3E}">
        <p14:creationId xmlns:p14="http://schemas.microsoft.com/office/powerpoint/2010/main" val="3399497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stretch>
            <a:fillRect/>
          </a:stretch>
        </p:blipFill>
        <p:spPr>
          <a:xfrm>
            <a:off x="1219200" y="1828800"/>
            <a:ext cx="6935875" cy="4718652"/>
          </a:xfrm>
          <a:prstGeom prst="rect">
            <a:avLst/>
          </a:prstGeom>
        </p:spPr>
      </p:pic>
    </p:spTree>
    <p:extLst>
      <p:ext uri="{BB962C8B-B14F-4D97-AF65-F5344CB8AC3E}">
        <p14:creationId xmlns:p14="http://schemas.microsoft.com/office/powerpoint/2010/main" val="32915934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Integration of sources and impact</a:t>
            </a:r>
          </a:p>
        </p:txBody>
      </p:sp>
      <p:sp>
        <p:nvSpPr>
          <p:cNvPr id="3" name="Content Placeholder 2"/>
          <p:cNvSpPr>
            <a:spLocks noGrp="1"/>
          </p:cNvSpPr>
          <p:nvPr>
            <p:ph idx="1"/>
          </p:nvPr>
        </p:nvSpPr>
        <p:spPr>
          <a:xfrm>
            <a:off x="457200" y="1752600"/>
            <a:ext cx="8229600" cy="4876800"/>
          </a:xfrm>
        </p:spPr>
        <p:txBody>
          <a:bodyPr>
            <a:normAutofit/>
          </a:bodyPr>
          <a:lstStyle/>
          <a:p>
            <a:r>
              <a:rPr lang="en-US" dirty="0"/>
              <a:t>Grand round/ CCG meeting</a:t>
            </a:r>
          </a:p>
          <a:p>
            <a:pPr lvl="1"/>
            <a:r>
              <a:rPr lang="en-US" dirty="0"/>
              <a:t>Registrar does case presentation</a:t>
            </a:r>
          </a:p>
          <a:p>
            <a:pPr lvl="1"/>
            <a:r>
              <a:rPr lang="en-US" dirty="0"/>
              <a:t>Parent comes to talk</a:t>
            </a:r>
          </a:p>
          <a:p>
            <a:pPr lvl="1"/>
            <a:r>
              <a:rPr lang="en-US" dirty="0"/>
              <a:t>Child public health registrar presents frequent A&amp;E attendance data</a:t>
            </a:r>
          </a:p>
          <a:p>
            <a:pPr lvl="1"/>
            <a:r>
              <a:rPr lang="en-US" dirty="0" err="1"/>
              <a:t>Chimat</a:t>
            </a:r>
            <a:r>
              <a:rPr lang="en-US" dirty="0"/>
              <a:t> data presented on national variation in epilepsy services</a:t>
            </a:r>
          </a:p>
          <a:p>
            <a:pPr lvl="1"/>
            <a:r>
              <a:rPr lang="en-US" dirty="0"/>
              <a:t>Finance officer presents cost implications</a:t>
            </a:r>
          </a:p>
          <a:p>
            <a:r>
              <a:rPr lang="en-US" dirty="0"/>
              <a:t>Business case</a:t>
            </a:r>
          </a:p>
          <a:p>
            <a:pPr lvl="1"/>
            <a:r>
              <a:rPr lang="en-US" dirty="0"/>
              <a:t>Community epilepsy nurse</a:t>
            </a:r>
          </a:p>
          <a:p>
            <a:pPr lvl="1"/>
            <a:r>
              <a:rPr lang="en-US" dirty="0"/>
              <a:t>Community nurse appointed matron of ward</a:t>
            </a:r>
          </a:p>
          <a:p>
            <a:pPr lvl="1"/>
            <a:r>
              <a:rPr lang="en-US" dirty="0"/>
              <a:t>ED attendance data methods taught to community nursing team</a:t>
            </a:r>
          </a:p>
          <a:p>
            <a:endParaRPr lang="en-GB" dirty="0"/>
          </a:p>
        </p:txBody>
      </p:sp>
    </p:spTree>
    <p:extLst>
      <p:ext uri="{BB962C8B-B14F-4D97-AF65-F5344CB8AC3E}">
        <p14:creationId xmlns:p14="http://schemas.microsoft.com/office/powerpoint/2010/main" val="40901687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Quality Improvement &amp; data</a:t>
            </a:r>
          </a:p>
        </p:txBody>
      </p:sp>
      <p:sp>
        <p:nvSpPr>
          <p:cNvPr id="3" name="Content Placeholder 2"/>
          <p:cNvSpPr>
            <a:spLocks noGrp="1"/>
          </p:cNvSpPr>
          <p:nvPr>
            <p:ph idx="1"/>
          </p:nvPr>
        </p:nvSpPr>
        <p:spPr/>
        <p:txBody>
          <a:bodyPr/>
          <a:lstStyle/>
          <a:p>
            <a:r>
              <a:rPr lang="en-GB" dirty="0"/>
              <a:t>QI quant and descriptive data tools:</a:t>
            </a:r>
          </a:p>
          <a:p>
            <a:pPr lvl="1"/>
            <a:r>
              <a:rPr lang="en-GB" dirty="0"/>
              <a:t>Process maps</a:t>
            </a:r>
          </a:p>
          <a:p>
            <a:pPr lvl="1"/>
            <a:r>
              <a:rPr lang="en-GB" dirty="0"/>
              <a:t>Cause and effect diagrams (fish bones)</a:t>
            </a:r>
          </a:p>
          <a:p>
            <a:pPr lvl="1"/>
            <a:r>
              <a:rPr lang="en-GB" dirty="0"/>
              <a:t>Check sheets</a:t>
            </a:r>
          </a:p>
          <a:p>
            <a:pPr lvl="1"/>
            <a:r>
              <a:rPr lang="en-GB" dirty="0"/>
              <a:t>Histograms</a:t>
            </a:r>
          </a:p>
          <a:p>
            <a:pPr lvl="1"/>
            <a:r>
              <a:rPr lang="en-GB" dirty="0"/>
              <a:t>Scatter diagrams</a:t>
            </a:r>
          </a:p>
          <a:p>
            <a:pPr lvl="1"/>
            <a:r>
              <a:rPr lang="en-GB" dirty="0"/>
              <a:t>Pareto charts</a:t>
            </a:r>
          </a:p>
          <a:p>
            <a:pPr lvl="1"/>
            <a:r>
              <a:rPr lang="en-GB" dirty="0"/>
              <a:t>Control charts</a:t>
            </a:r>
          </a:p>
          <a:p>
            <a:r>
              <a:rPr lang="en-GB" dirty="0"/>
              <a:t>PPI</a:t>
            </a:r>
          </a:p>
          <a:p>
            <a:pPr lvl="1"/>
            <a:r>
              <a:rPr lang="en-GB" dirty="0"/>
              <a:t>Qualitative data </a:t>
            </a:r>
          </a:p>
          <a:p>
            <a:endParaRPr lang="en-GB" dirty="0"/>
          </a:p>
        </p:txBody>
      </p:sp>
    </p:spTree>
    <p:extLst>
      <p:ext uri="{BB962C8B-B14F-4D97-AF65-F5344CB8AC3E}">
        <p14:creationId xmlns:p14="http://schemas.microsoft.com/office/powerpoint/2010/main" val="804935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control chart</a:t>
            </a:r>
          </a:p>
        </p:txBody>
      </p:sp>
      <p:sp>
        <p:nvSpPr>
          <p:cNvPr id="3" name="Content Placeholder 2"/>
          <p:cNvSpPr>
            <a:spLocks noGrp="1"/>
          </p:cNvSpPr>
          <p:nvPr>
            <p:ph idx="1"/>
          </p:nvPr>
        </p:nvSpPr>
        <p:spPr/>
        <p:txBody>
          <a:bodyPr/>
          <a:lstStyle/>
          <a:p>
            <a:r>
              <a:rPr lang="en-GB" dirty="0"/>
              <a:t>The impact of QI training + bundled intervention in HPV vaccination</a:t>
            </a:r>
          </a:p>
        </p:txBody>
      </p:sp>
      <p:pic>
        <p:nvPicPr>
          <p:cNvPr id="4" name="Picture 3"/>
          <p:cNvPicPr>
            <a:picLocks noChangeAspect="1"/>
          </p:cNvPicPr>
          <p:nvPr/>
        </p:nvPicPr>
        <p:blipFill>
          <a:blip r:embed="rId3"/>
          <a:stretch>
            <a:fillRect/>
          </a:stretch>
        </p:blipFill>
        <p:spPr>
          <a:xfrm>
            <a:off x="1752600" y="2590800"/>
            <a:ext cx="5257800" cy="4037825"/>
          </a:xfrm>
          <a:prstGeom prst="rect">
            <a:avLst/>
          </a:prstGeom>
        </p:spPr>
      </p:pic>
    </p:spTree>
    <p:extLst>
      <p:ext uri="{BB962C8B-B14F-4D97-AF65-F5344CB8AC3E}">
        <p14:creationId xmlns:p14="http://schemas.microsoft.com/office/powerpoint/2010/main" val="2367038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Pareto chart</a:t>
            </a: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1595437" y="1845357"/>
            <a:ext cx="5953125" cy="4552950"/>
          </a:xfrm>
          <a:prstGeom prst="rect">
            <a:avLst/>
          </a:prstGeom>
        </p:spPr>
      </p:pic>
    </p:spTree>
    <p:extLst>
      <p:ext uri="{BB962C8B-B14F-4D97-AF65-F5344CB8AC3E}">
        <p14:creationId xmlns:p14="http://schemas.microsoft.com/office/powerpoint/2010/main" val="2025007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dashboards</a:t>
            </a:r>
          </a:p>
        </p:txBody>
      </p:sp>
      <p:pic>
        <p:nvPicPr>
          <p:cNvPr id="3" name="Picture 2"/>
          <p:cNvPicPr>
            <a:picLocks noChangeAspect="1"/>
          </p:cNvPicPr>
          <p:nvPr/>
        </p:nvPicPr>
        <p:blipFill>
          <a:blip r:embed="rId3"/>
          <a:stretch>
            <a:fillRect/>
          </a:stretch>
        </p:blipFill>
        <p:spPr>
          <a:xfrm>
            <a:off x="1143000" y="1480456"/>
            <a:ext cx="6584272" cy="5217005"/>
          </a:xfrm>
          <a:prstGeom prst="rect">
            <a:avLst/>
          </a:prstGeom>
        </p:spPr>
      </p:pic>
    </p:spTree>
    <p:extLst>
      <p:ext uri="{BB962C8B-B14F-4D97-AF65-F5344CB8AC3E}">
        <p14:creationId xmlns:p14="http://schemas.microsoft.com/office/powerpoint/2010/main" val="591865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Types of data</a:t>
            </a:r>
          </a:p>
        </p:txBody>
      </p:sp>
      <p:sp>
        <p:nvSpPr>
          <p:cNvPr id="3" name="Content Placeholder 2"/>
          <p:cNvSpPr>
            <a:spLocks noGrp="1"/>
          </p:cNvSpPr>
          <p:nvPr>
            <p:ph idx="1"/>
          </p:nvPr>
        </p:nvSpPr>
        <p:spPr/>
        <p:txBody>
          <a:bodyPr>
            <a:normAutofit lnSpcReduction="10000"/>
          </a:bodyPr>
          <a:lstStyle/>
          <a:p>
            <a:r>
              <a:rPr lang="en-US" dirty="0"/>
              <a:t>Qualitative</a:t>
            </a:r>
          </a:p>
          <a:p>
            <a:r>
              <a:rPr lang="en-US" dirty="0"/>
              <a:t>Quantitative</a:t>
            </a:r>
          </a:p>
          <a:p>
            <a:pPr marL="0" indent="0">
              <a:buNone/>
            </a:pPr>
            <a:endParaRPr lang="en-US" dirty="0"/>
          </a:p>
          <a:p>
            <a:r>
              <a:rPr lang="en-US" dirty="0"/>
              <a:t>Clinical</a:t>
            </a:r>
          </a:p>
          <a:p>
            <a:r>
              <a:rPr lang="en-US" dirty="0"/>
              <a:t>Research</a:t>
            </a:r>
          </a:p>
          <a:p>
            <a:r>
              <a:rPr lang="en-US" dirty="0"/>
              <a:t>Routine administrative data </a:t>
            </a:r>
          </a:p>
          <a:p>
            <a:pPr marL="114300" indent="0">
              <a:buNone/>
            </a:pPr>
            <a:endParaRPr lang="en-US" dirty="0"/>
          </a:p>
          <a:p>
            <a:r>
              <a:rPr lang="en-US" dirty="0"/>
              <a:t>Structured</a:t>
            </a:r>
          </a:p>
          <a:p>
            <a:r>
              <a:rPr lang="en-US" dirty="0"/>
              <a:t>Semi-structured</a:t>
            </a:r>
          </a:p>
          <a:p>
            <a:r>
              <a:rPr lang="en-US" dirty="0"/>
              <a:t>Unstructured</a:t>
            </a:r>
          </a:p>
          <a:p>
            <a:endParaRPr lang="en-US" dirty="0"/>
          </a:p>
        </p:txBody>
      </p:sp>
      <p:sp>
        <p:nvSpPr>
          <p:cNvPr id="4" name="TextBox 3"/>
          <p:cNvSpPr txBox="1"/>
          <p:nvPr/>
        </p:nvSpPr>
        <p:spPr>
          <a:xfrm>
            <a:off x="3691522" y="5879941"/>
            <a:ext cx="4995278" cy="492443"/>
          </a:xfrm>
          <a:prstGeom prst="rect">
            <a:avLst/>
          </a:prstGeom>
          <a:noFill/>
        </p:spPr>
        <p:txBody>
          <a:bodyPr wrap="none" rtlCol="0">
            <a:spAutoFit/>
          </a:bodyPr>
          <a:lstStyle/>
          <a:p>
            <a:r>
              <a:rPr lang="en-US" sz="2600" dirty="0"/>
              <a:t>Routine and non-routine data</a:t>
            </a:r>
          </a:p>
        </p:txBody>
      </p:sp>
    </p:spTree>
    <p:extLst>
      <p:ext uri="{BB962C8B-B14F-4D97-AF65-F5344CB8AC3E}">
        <p14:creationId xmlns:p14="http://schemas.microsoft.com/office/powerpoint/2010/main" val="2780093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54"/>
          <p:cNvPicPr preferRelativeResize="0"/>
          <p:nvPr/>
        </p:nvPicPr>
        <p:blipFill rotWithShape="1">
          <a:blip r:embed="rId3">
            <a:alphaModFix/>
          </a:blip>
          <a:srcRect/>
          <a:stretch/>
        </p:blipFill>
        <p:spPr>
          <a:xfrm>
            <a:off x="219820" y="1059553"/>
            <a:ext cx="5409249" cy="3042702"/>
          </a:xfrm>
          <a:prstGeom prst="rect">
            <a:avLst/>
          </a:prstGeom>
          <a:noFill/>
          <a:ln>
            <a:noFill/>
          </a:ln>
        </p:spPr>
      </p:pic>
      <p:pic>
        <p:nvPicPr>
          <p:cNvPr id="591" name="Google Shape;591;p54"/>
          <p:cNvPicPr preferRelativeResize="0"/>
          <p:nvPr/>
        </p:nvPicPr>
        <p:blipFill rotWithShape="1">
          <a:blip r:embed="rId4">
            <a:alphaModFix/>
          </a:blip>
          <a:srcRect/>
          <a:stretch/>
        </p:blipFill>
        <p:spPr>
          <a:xfrm>
            <a:off x="4443784" y="3108218"/>
            <a:ext cx="4572000" cy="2571750"/>
          </a:xfrm>
          <a:prstGeom prst="rect">
            <a:avLst/>
          </a:prstGeom>
          <a:noFill/>
          <a:ln>
            <a:noFill/>
          </a:ln>
        </p:spPr>
      </p:pic>
      <p:pic>
        <p:nvPicPr>
          <p:cNvPr id="4" name="Google Shape;267;p33"/>
          <p:cNvPicPr preferRelativeResize="0"/>
          <p:nvPr/>
        </p:nvPicPr>
        <p:blipFill rotWithShape="1">
          <a:blip r:embed="rId5">
            <a:alphaModFix/>
          </a:blip>
          <a:srcRect/>
          <a:stretch/>
        </p:blipFill>
        <p:spPr>
          <a:xfrm>
            <a:off x="5765751" y="1059552"/>
            <a:ext cx="1097982" cy="1811060"/>
          </a:xfrm>
          <a:prstGeom prst="rect">
            <a:avLst/>
          </a:prstGeom>
          <a:noFill/>
          <a:ln>
            <a:noFill/>
          </a:ln>
        </p:spPr>
      </p:pic>
      <p:sp>
        <p:nvSpPr>
          <p:cNvPr id="5" name="TextBox 4">
            <a:extLst>
              <a:ext uri="{FF2B5EF4-FFF2-40B4-BE49-F238E27FC236}">
                <a16:creationId xmlns:a16="http://schemas.microsoft.com/office/drawing/2014/main" id="{DCB33B7D-32DF-4733-879B-A34DFBEDBC70}"/>
              </a:ext>
            </a:extLst>
          </p:cNvPr>
          <p:cNvSpPr txBox="1"/>
          <p:nvPr/>
        </p:nvSpPr>
        <p:spPr>
          <a:xfrm>
            <a:off x="1178444" y="4747162"/>
            <a:ext cx="2328602" cy="290605"/>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1" vertOverflow="overflow" horzOverflow="overflow" vert="horz" wrap="square" lIns="176327" tIns="19049" rIns="19049" bIns="19049" numCol="1" spcCol="38100" rtlCol="0" anchor="b">
            <a:noAutofit/>
          </a:bodyPr>
          <a:lstStyle/>
          <a:p>
            <a:pPr algn="ctr"/>
            <a:r>
              <a:rPr lang="en-US" sz="1371" b="1" dirty="0">
                <a:solidFill>
                  <a:srgbClr val="1D1E1A"/>
                </a:solidFill>
                <a:latin typeface="Gotham SSm Light"/>
                <a:ea typeface="Gotham SSm Light"/>
                <a:cs typeface="Gotham SSm Light"/>
              </a:rPr>
              <a:t>Digital Data Capture</a:t>
            </a:r>
            <a:endParaRPr lang="en-US" sz="1371" b="1" dirty="0">
              <a:solidFill>
                <a:srgbClr val="1D1E1A"/>
              </a:solidFill>
              <a:latin typeface="Gotham SSm Light"/>
              <a:ea typeface="Gotham SSm Light"/>
              <a:cs typeface="Gotham SSm Light"/>
              <a:sym typeface="Gotham SSm Light"/>
            </a:endParaRPr>
          </a:p>
        </p:txBody>
      </p:sp>
    </p:spTree>
    <p:extLst>
      <p:ext uri="{BB962C8B-B14F-4D97-AF65-F5344CB8AC3E}">
        <p14:creationId xmlns:p14="http://schemas.microsoft.com/office/powerpoint/2010/main" val="3115665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pic>
        <p:nvPicPr>
          <p:cNvPr id="1026" name="Picture 2" descr="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234" y="1240265"/>
            <a:ext cx="3769273" cy="28269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3420336" y="2943935"/>
            <a:ext cx="5611697" cy="2727909"/>
          </a:xfrm>
          <a:prstGeom prst="rect">
            <a:avLst/>
          </a:prstGeom>
        </p:spPr>
      </p:pic>
      <p:pic>
        <p:nvPicPr>
          <p:cNvPr id="5" name="Picture 4">
            <a:extLst>
              <a:ext uri="{FF2B5EF4-FFF2-40B4-BE49-F238E27FC236}">
                <a16:creationId xmlns:a16="http://schemas.microsoft.com/office/drawing/2014/main" id="{5A0325A7-36BC-4B56-B126-6EF92F2106A8}"/>
              </a:ext>
            </a:extLst>
          </p:cNvPr>
          <p:cNvPicPr>
            <a:picLocks noChangeAspect="1"/>
          </p:cNvPicPr>
          <p:nvPr/>
        </p:nvPicPr>
        <p:blipFill>
          <a:blip r:embed="rId4"/>
          <a:stretch>
            <a:fillRect/>
          </a:stretch>
        </p:blipFill>
        <p:spPr>
          <a:xfrm>
            <a:off x="3935970" y="3297614"/>
            <a:ext cx="1272060" cy="262773"/>
          </a:xfrm>
          <a:prstGeom prst="rect">
            <a:avLst/>
          </a:prstGeom>
        </p:spPr>
      </p:pic>
    </p:spTree>
    <p:extLst>
      <p:ext uri="{BB962C8B-B14F-4D97-AF65-F5344CB8AC3E}">
        <p14:creationId xmlns:p14="http://schemas.microsoft.com/office/powerpoint/2010/main" val="30004496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Rules</a:t>
            </a:r>
          </a:p>
        </p:txBody>
      </p:sp>
      <p:sp>
        <p:nvSpPr>
          <p:cNvPr id="3" name="Content Placeholder 2"/>
          <p:cNvSpPr>
            <a:spLocks noGrp="1"/>
          </p:cNvSpPr>
          <p:nvPr>
            <p:ph idx="1"/>
          </p:nvPr>
        </p:nvSpPr>
        <p:spPr/>
        <p:txBody>
          <a:bodyPr/>
          <a:lstStyle/>
          <a:p>
            <a:r>
              <a:rPr lang="en-US" dirty="0"/>
              <a:t>Information governance</a:t>
            </a:r>
          </a:p>
          <a:p>
            <a:endParaRPr lang="en-US" dirty="0"/>
          </a:p>
          <a:p>
            <a:r>
              <a:rPr lang="en-US" dirty="0"/>
              <a:t>GRDP</a:t>
            </a:r>
          </a:p>
          <a:p>
            <a:endParaRPr lang="en-US" dirty="0"/>
          </a:p>
          <a:p>
            <a:r>
              <a:rPr lang="en-US" dirty="0"/>
              <a:t>Research ethics</a:t>
            </a:r>
          </a:p>
          <a:p>
            <a:endParaRPr lang="en-US" dirty="0"/>
          </a:p>
          <a:p>
            <a:r>
              <a:rPr lang="en-US" dirty="0"/>
              <a:t>Common sense </a:t>
            </a:r>
          </a:p>
          <a:p>
            <a:endParaRPr lang="en-US" dirty="0"/>
          </a:p>
          <a:p>
            <a:r>
              <a:rPr lang="en-US" dirty="0"/>
              <a:t>Do no harm</a:t>
            </a:r>
          </a:p>
          <a:p>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686" y="2961436"/>
            <a:ext cx="4754563"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432503"/>
            <a:ext cx="518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21605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3"/>
          <a:stretch>
            <a:fillRect/>
          </a:stretch>
        </p:blipFill>
        <p:spPr>
          <a:xfrm>
            <a:off x="1219200" y="1981200"/>
            <a:ext cx="6299905" cy="3606006"/>
          </a:xfrm>
          <a:prstGeom prst="rect">
            <a:avLst/>
          </a:prstGeom>
        </p:spPr>
      </p:pic>
      <p:sp>
        <p:nvSpPr>
          <p:cNvPr id="4" name="AutoShape 2" descr="Image result for Edwards Dem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8312321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Thank-you</a:t>
            </a:r>
          </a:p>
        </p:txBody>
      </p:sp>
      <p:sp>
        <p:nvSpPr>
          <p:cNvPr id="3" name="Content Placeholder 2"/>
          <p:cNvSpPr>
            <a:spLocks noGrp="1"/>
          </p:cNvSpPr>
          <p:nvPr>
            <p:ph idx="1"/>
          </p:nvPr>
        </p:nvSpPr>
        <p:spPr/>
        <p:txBody>
          <a:bodyPr/>
          <a:lstStyle/>
          <a:p>
            <a:r>
              <a:rPr lang="en-GB" dirty="0">
                <a:solidFill>
                  <a:schemeClr val="tx1"/>
                </a:solidFill>
              </a:rPr>
              <a:t>@</a:t>
            </a:r>
            <a:r>
              <a:rPr lang="en-GB" dirty="0" err="1">
                <a:solidFill>
                  <a:schemeClr val="tx1"/>
                </a:solidFill>
              </a:rPr>
              <a:t>m_heys</a:t>
            </a:r>
            <a:endParaRPr lang="en-GB" dirty="0">
              <a:solidFill>
                <a:schemeClr val="tx1"/>
              </a:solidFill>
            </a:endParaRPr>
          </a:p>
          <a:p>
            <a:r>
              <a:rPr lang="en-GB" dirty="0">
                <a:solidFill>
                  <a:schemeClr val="tx1"/>
                </a:solidFill>
              </a:rPr>
              <a:t>m.heys@ucl.ac.uk</a:t>
            </a:r>
          </a:p>
          <a:p>
            <a:r>
              <a:rPr lang="en-GB" dirty="0">
                <a:solidFill>
                  <a:schemeClr val="tx1"/>
                </a:solidFill>
              </a:rPr>
              <a:t>Michelle.heys@nhs.net</a:t>
            </a:r>
          </a:p>
        </p:txBody>
      </p:sp>
    </p:spTree>
    <p:extLst>
      <p:ext uri="{BB962C8B-B14F-4D97-AF65-F5344CB8AC3E}">
        <p14:creationId xmlns:p14="http://schemas.microsoft.com/office/powerpoint/2010/main" val="36980529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7A61-2679-4A23-93B6-437081228291}"/>
              </a:ext>
            </a:extLst>
          </p:cNvPr>
          <p:cNvSpPr>
            <a:spLocks noGrp="1"/>
          </p:cNvSpPr>
          <p:nvPr>
            <p:ph type="title"/>
          </p:nvPr>
        </p:nvSpPr>
        <p:spPr/>
        <p:txBody>
          <a:bodyPr/>
          <a:lstStyle/>
          <a:p>
            <a:r>
              <a:rPr lang="en-GB" dirty="0" err="1"/>
              <a:t>Chimat</a:t>
            </a:r>
            <a:endParaRPr lang="en-GB" dirty="0"/>
          </a:p>
        </p:txBody>
      </p:sp>
      <p:sp>
        <p:nvSpPr>
          <p:cNvPr id="3" name="Content Placeholder 2">
            <a:extLst>
              <a:ext uri="{FF2B5EF4-FFF2-40B4-BE49-F238E27FC236}">
                <a16:creationId xmlns:a16="http://schemas.microsoft.com/office/drawing/2014/main" id="{10487099-A665-444A-8FDB-35923C1975ED}"/>
              </a:ext>
            </a:extLst>
          </p:cNvPr>
          <p:cNvSpPr>
            <a:spLocks noGrp="1"/>
          </p:cNvSpPr>
          <p:nvPr>
            <p:ph idx="1"/>
          </p:nvPr>
        </p:nvSpPr>
        <p:spPr/>
        <p:txBody>
          <a:bodyPr/>
          <a:lstStyle/>
          <a:p>
            <a:r>
              <a:rPr lang="en-GB" dirty="0"/>
              <a:t>PHE England fingertips</a:t>
            </a:r>
          </a:p>
        </p:txBody>
      </p:sp>
      <p:pic>
        <p:nvPicPr>
          <p:cNvPr id="5" name="Picture 4">
            <a:extLst>
              <a:ext uri="{FF2B5EF4-FFF2-40B4-BE49-F238E27FC236}">
                <a16:creationId xmlns:a16="http://schemas.microsoft.com/office/drawing/2014/main" id="{70B4CA59-354E-4749-B129-F56BDBEE54B0}"/>
              </a:ext>
            </a:extLst>
          </p:cNvPr>
          <p:cNvPicPr>
            <a:picLocks noChangeAspect="1"/>
          </p:cNvPicPr>
          <p:nvPr/>
        </p:nvPicPr>
        <p:blipFill>
          <a:blip r:embed="rId3"/>
          <a:stretch>
            <a:fillRect/>
          </a:stretch>
        </p:blipFill>
        <p:spPr>
          <a:xfrm>
            <a:off x="-21236" y="2002136"/>
            <a:ext cx="9144000" cy="3874490"/>
          </a:xfrm>
          <a:prstGeom prst="rect">
            <a:avLst/>
          </a:prstGeom>
        </p:spPr>
      </p:pic>
    </p:spTree>
    <p:extLst>
      <p:ext uri="{BB962C8B-B14F-4D97-AF65-F5344CB8AC3E}">
        <p14:creationId xmlns:p14="http://schemas.microsoft.com/office/powerpoint/2010/main" val="34629167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9050" y="5334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497" y="559819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5EAD3BE-5B1F-4434-8FC9-4649002F2E97}"/>
              </a:ext>
            </a:extLst>
          </p:cNvPr>
          <p:cNvPicPr>
            <a:picLocks noChangeAspect="1"/>
          </p:cNvPicPr>
          <p:nvPr/>
        </p:nvPicPr>
        <p:blipFill>
          <a:blip r:embed="rId3"/>
          <a:stretch>
            <a:fillRect/>
          </a:stretch>
        </p:blipFill>
        <p:spPr>
          <a:xfrm>
            <a:off x="937" y="3513023"/>
            <a:ext cx="9144000" cy="2389966"/>
          </a:xfrm>
          <a:prstGeom prst="rect">
            <a:avLst/>
          </a:prstGeom>
        </p:spPr>
      </p:pic>
      <p:pic>
        <p:nvPicPr>
          <p:cNvPr id="9" name="Picture 8">
            <a:extLst>
              <a:ext uri="{FF2B5EF4-FFF2-40B4-BE49-F238E27FC236}">
                <a16:creationId xmlns:a16="http://schemas.microsoft.com/office/drawing/2014/main" id="{5001415F-7757-4D19-9F17-D83824076BCE}"/>
              </a:ext>
            </a:extLst>
          </p:cNvPr>
          <p:cNvPicPr>
            <a:picLocks noChangeAspect="1"/>
          </p:cNvPicPr>
          <p:nvPr/>
        </p:nvPicPr>
        <p:blipFill>
          <a:blip r:embed="rId4"/>
          <a:stretch>
            <a:fillRect/>
          </a:stretch>
        </p:blipFill>
        <p:spPr>
          <a:xfrm>
            <a:off x="47781" y="534649"/>
            <a:ext cx="9144000" cy="2459935"/>
          </a:xfrm>
          <a:prstGeom prst="rect">
            <a:avLst/>
          </a:prstGeom>
        </p:spPr>
      </p:pic>
    </p:spTree>
    <p:extLst>
      <p:ext uri="{BB962C8B-B14F-4D97-AF65-F5344CB8AC3E}">
        <p14:creationId xmlns:p14="http://schemas.microsoft.com/office/powerpoint/2010/main" val="37460702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DB670-D7B1-4D46-944A-E01C458E64E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6BF9F50-D848-4BFE-98C5-35C51D8A033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59D7745-3BC7-4369-8CF8-7E316D80F2C2}"/>
              </a:ext>
            </a:extLst>
          </p:cNvPr>
          <p:cNvPicPr>
            <a:picLocks noChangeAspect="1"/>
          </p:cNvPicPr>
          <p:nvPr/>
        </p:nvPicPr>
        <p:blipFill>
          <a:blip r:embed="rId3"/>
          <a:stretch>
            <a:fillRect/>
          </a:stretch>
        </p:blipFill>
        <p:spPr>
          <a:xfrm>
            <a:off x="-15536" y="1741357"/>
            <a:ext cx="9144000" cy="4850082"/>
          </a:xfrm>
          <a:prstGeom prst="rect">
            <a:avLst/>
          </a:prstGeom>
        </p:spPr>
      </p:pic>
    </p:spTree>
    <p:extLst>
      <p:ext uri="{BB962C8B-B14F-4D97-AF65-F5344CB8AC3E}">
        <p14:creationId xmlns:p14="http://schemas.microsoft.com/office/powerpoint/2010/main" val="2420706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DB670-D7B1-4D46-944A-E01C458E64E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6BF9F50-D848-4BFE-98C5-35C51D8A033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EE210F0F-01E3-4B20-9FDD-238E4E27C203}"/>
              </a:ext>
            </a:extLst>
          </p:cNvPr>
          <p:cNvPicPr>
            <a:picLocks noChangeAspect="1"/>
          </p:cNvPicPr>
          <p:nvPr/>
        </p:nvPicPr>
        <p:blipFill>
          <a:blip r:embed="rId3"/>
          <a:stretch>
            <a:fillRect/>
          </a:stretch>
        </p:blipFill>
        <p:spPr>
          <a:xfrm>
            <a:off x="838200" y="2181754"/>
            <a:ext cx="7162800" cy="3515253"/>
          </a:xfrm>
          <a:prstGeom prst="rect">
            <a:avLst/>
          </a:prstGeom>
        </p:spPr>
      </p:pic>
    </p:spTree>
    <p:extLst>
      <p:ext uri="{BB962C8B-B14F-4D97-AF65-F5344CB8AC3E}">
        <p14:creationId xmlns:p14="http://schemas.microsoft.com/office/powerpoint/2010/main" val="4602246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0B509-AE20-4747-8E95-7BE468FF20E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81C4127-D725-49F0-82A7-1316896FF2F2}"/>
              </a:ext>
            </a:extLst>
          </p:cNvPr>
          <p:cNvSpPr>
            <a:spLocks noGrp="1"/>
          </p:cNvSpPr>
          <p:nvPr>
            <p:ph idx="1"/>
          </p:nvPr>
        </p:nvSpPr>
        <p:spPr/>
        <p:txBody>
          <a:bodyPr/>
          <a:lstStyle/>
          <a:p>
            <a:r>
              <a:rPr lang="en-GB" dirty="0"/>
              <a:t>https://stateofchildhealth.rcpch.ac.uk/</a:t>
            </a:r>
          </a:p>
        </p:txBody>
      </p:sp>
      <p:pic>
        <p:nvPicPr>
          <p:cNvPr id="5" name="Picture 4">
            <a:extLst>
              <a:ext uri="{FF2B5EF4-FFF2-40B4-BE49-F238E27FC236}">
                <a16:creationId xmlns:a16="http://schemas.microsoft.com/office/drawing/2014/main" id="{535C42D3-8B8B-442D-963D-DEB9A7D29D1B}"/>
              </a:ext>
            </a:extLst>
          </p:cNvPr>
          <p:cNvPicPr>
            <a:picLocks noChangeAspect="1"/>
          </p:cNvPicPr>
          <p:nvPr/>
        </p:nvPicPr>
        <p:blipFill>
          <a:blip r:embed="rId2"/>
          <a:stretch>
            <a:fillRect/>
          </a:stretch>
        </p:blipFill>
        <p:spPr>
          <a:xfrm>
            <a:off x="483433" y="2819400"/>
            <a:ext cx="8001000" cy="2847737"/>
          </a:xfrm>
          <a:prstGeom prst="rect">
            <a:avLst/>
          </a:prstGeom>
        </p:spPr>
      </p:pic>
    </p:spTree>
    <p:extLst>
      <p:ext uri="{BB962C8B-B14F-4D97-AF65-F5344CB8AC3E}">
        <p14:creationId xmlns:p14="http://schemas.microsoft.com/office/powerpoint/2010/main" val="1459228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GB" altLang="en-US" sz="2800" dirty="0"/>
              <a:t>Routine data</a:t>
            </a:r>
            <a:br>
              <a:rPr lang="en-GB" altLang="en-US" sz="2800" dirty="0"/>
            </a:br>
            <a:r>
              <a:rPr lang="en-GB" altLang="en-US" sz="2800" dirty="0"/>
              <a:t>(administrative data)</a:t>
            </a:r>
          </a:p>
        </p:txBody>
      </p:sp>
      <p:sp>
        <p:nvSpPr>
          <p:cNvPr id="33795" name="Rectangle 3"/>
          <p:cNvSpPr>
            <a:spLocks noGrp="1" noChangeArrowheads="1"/>
          </p:cNvSpPr>
          <p:nvPr>
            <p:ph type="body" idx="1"/>
          </p:nvPr>
        </p:nvSpPr>
        <p:spPr/>
        <p:txBody>
          <a:bodyPr/>
          <a:lstStyle/>
          <a:p>
            <a:r>
              <a:rPr lang="en-GB" altLang="en-US" sz="2800" dirty="0">
                <a:cs typeface="Times New Roman" pitchFamily="18" charset="0"/>
              </a:rPr>
              <a:t>“Data that are routinely collected and recorded in an </a:t>
            </a:r>
            <a:r>
              <a:rPr lang="en-GB" altLang="en-US" sz="2800" b="1" dirty="0">
                <a:cs typeface="Times New Roman" pitchFamily="18" charset="0"/>
              </a:rPr>
              <a:t>ongoing systematic way</a:t>
            </a:r>
            <a:r>
              <a:rPr lang="en-GB" altLang="en-US" sz="2800" dirty="0">
                <a:cs typeface="Times New Roman" pitchFamily="18" charset="0"/>
              </a:rPr>
              <a:t>, often for administrative or statutory purpose and without any specific research question in mind at the time of collection</a:t>
            </a:r>
            <a:r>
              <a:rPr lang="en-GB" altLang="en-US" sz="2800" dirty="0"/>
              <a:t>”</a:t>
            </a:r>
          </a:p>
          <a:p>
            <a:pPr>
              <a:buFontTx/>
              <a:buNone/>
            </a:pPr>
            <a:endParaRPr lang="en-GB" altLang="en-US" dirty="0"/>
          </a:p>
          <a:p>
            <a:pPr algn="r">
              <a:buFontTx/>
              <a:buNone/>
            </a:pPr>
            <a:r>
              <a:rPr lang="en-GB" altLang="en-US" sz="1300" dirty="0" err="1">
                <a:solidFill>
                  <a:schemeClr val="tx1"/>
                </a:solidFill>
                <a:cs typeface="Times New Roman" pitchFamily="18" charset="0"/>
              </a:rPr>
              <a:t>Hansell</a:t>
            </a:r>
            <a:r>
              <a:rPr lang="en-GB" altLang="en-US" sz="1300" dirty="0">
                <a:solidFill>
                  <a:schemeClr val="tx1"/>
                </a:solidFill>
                <a:cs typeface="Times New Roman" pitchFamily="18" charset="0"/>
              </a:rPr>
              <a:t> A, Aylin P.</a:t>
            </a:r>
            <a:r>
              <a:rPr lang="en-US" altLang="en-US" sz="1300" dirty="0">
                <a:solidFill>
                  <a:schemeClr val="tx1"/>
                </a:solidFill>
                <a:cs typeface="Times New Roman" pitchFamily="18" charset="0"/>
              </a:rPr>
              <a:t>Use of health data in health impact assessment. </a:t>
            </a:r>
          </a:p>
          <a:p>
            <a:pPr algn="r">
              <a:buFontTx/>
              <a:buNone/>
            </a:pPr>
            <a:r>
              <a:rPr lang="en-US" altLang="en-US" sz="1300" dirty="0">
                <a:solidFill>
                  <a:schemeClr val="tx1"/>
                </a:solidFill>
                <a:cs typeface="Times New Roman" pitchFamily="18" charset="0"/>
              </a:rPr>
              <a:t>Impact Assessment and Project Appraisal 2003; 21(1):57-64</a:t>
            </a:r>
            <a:endParaRPr lang="en-GB" altLang="en-US" sz="1300" dirty="0">
              <a:solidFill>
                <a:schemeClr val="tx1"/>
              </a:solidFill>
            </a:endParaRPr>
          </a:p>
        </p:txBody>
      </p:sp>
    </p:spTree>
    <p:extLst>
      <p:ext uri="{BB962C8B-B14F-4D97-AF65-F5344CB8AC3E}">
        <p14:creationId xmlns:p14="http://schemas.microsoft.com/office/powerpoint/2010/main" val="41030436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7-24 at 22.48.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064" y="-1"/>
            <a:ext cx="10972802" cy="6858001"/>
          </a:xfrm>
          <a:prstGeom prst="rect">
            <a:avLst/>
          </a:prstGeom>
        </p:spPr>
      </p:pic>
    </p:spTree>
    <p:extLst>
      <p:ext uri="{BB962C8B-B14F-4D97-AF65-F5344CB8AC3E}">
        <p14:creationId xmlns:p14="http://schemas.microsoft.com/office/powerpoint/2010/main" val="9944199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979371-655E-4DD9-868B-EFACF783B32E}"/>
              </a:ext>
            </a:extLst>
          </p:cNvPr>
          <p:cNvPicPr>
            <a:picLocks noChangeAspect="1"/>
          </p:cNvPicPr>
          <p:nvPr/>
        </p:nvPicPr>
        <p:blipFill>
          <a:blip r:embed="rId2"/>
          <a:stretch>
            <a:fillRect/>
          </a:stretch>
        </p:blipFill>
        <p:spPr>
          <a:xfrm>
            <a:off x="0" y="2057400"/>
            <a:ext cx="9144000" cy="4487391"/>
          </a:xfrm>
          <a:prstGeom prst="rect">
            <a:avLst/>
          </a:prstGeom>
        </p:spPr>
      </p:pic>
      <p:sp>
        <p:nvSpPr>
          <p:cNvPr id="4" name="Title 3">
            <a:extLst>
              <a:ext uri="{FF2B5EF4-FFF2-40B4-BE49-F238E27FC236}">
                <a16:creationId xmlns:a16="http://schemas.microsoft.com/office/drawing/2014/main" id="{EBD9016C-3A8F-4213-B8CD-71F5D79278D2}"/>
              </a:ext>
            </a:extLst>
          </p:cNvPr>
          <p:cNvSpPr>
            <a:spLocks noGrp="1"/>
          </p:cNvSpPr>
          <p:nvPr>
            <p:ph type="title"/>
          </p:nvPr>
        </p:nvSpPr>
        <p:spPr/>
        <p:txBody>
          <a:bodyPr>
            <a:noAutofit/>
          </a:bodyPr>
          <a:lstStyle/>
          <a:p>
            <a:r>
              <a:rPr lang="en-GB" sz="2200" dirty="0"/>
              <a:t>https://digital.nhs.uk/data-and-information/data-tools-and-services/data-services/hospital-episode-statistics</a:t>
            </a:r>
          </a:p>
        </p:txBody>
      </p:sp>
      <p:sp>
        <p:nvSpPr>
          <p:cNvPr id="5" name="Content Placeholder 4">
            <a:extLst>
              <a:ext uri="{FF2B5EF4-FFF2-40B4-BE49-F238E27FC236}">
                <a16:creationId xmlns:a16="http://schemas.microsoft.com/office/drawing/2014/main" id="{2658FE2B-FC20-4F71-834C-0BACCF5B1AE4}"/>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2214415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FC3E19-EB7D-4FA2-9799-D61B2216A116}"/>
              </a:ext>
            </a:extLst>
          </p:cNvPr>
          <p:cNvSpPr txBox="1"/>
          <p:nvPr/>
        </p:nvSpPr>
        <p:spPr>
          <a:xfrm>
            <a:off x="1821305" y="609600"/>
            <a:ext cx="5501390" cy="646331"/>
          </a:xfrm>
          <a:prstGeom prst="rect">
            <a:avLst/>
          </a:prstGeom>
          <a:noFill/>
        </p:spPr>
        <p:txBody>
          <a:bodyPr wrap="square">
            <a:spAutoFit/>
          </a:bodyPr>
          <a:lstStyle/>
          <a:p>
            <a:r>
              <a:rPr lang="en-GB" dirty="0"/>
              <a:t>https://fingertips.phe.org.uk/profile/national-child-measurement-programme</a:t>
            </a:r>
          </a:p>
        </p:txBody>
      </p:sp>
      <p:pic>
        <p:nvPicPr>
          <p:cNvPr id="6" name="Picture 5">
            <a:extLst>
              <a:ext uri="{FF2B5EF4-FFF2-40B4-BE49-F238E27FC236}">
                <a16:creationId xmlns:a16="http://schemas.microsoft.com/office/drawing/2014/main" id="{825AFBD6-CFA6-40A9-A6A9-477B65DF50AA}"/>
              </a:ext>
            </a:extLst>
          </p:cNvPr>
          <p:cNvPicPr>
            <a:picLocks noChangeAspect="1"/>
          </p:cNvPicPr>
          <p:nvPr/>
        </p:nvPicPr>
        <p:blipFill>
          <a:blip r:embed="rId3"/>
          <a:stretch>
            <a:fillRect/>
          </a:stretch>
        </p:blipFill>
        <p:spPr>
          <a:xfrm>
            <a:off x="0" y="2133600"/>
            <a:ext cx="9144000" cy="4016126"/>
          </a:xfrm>
          <a:prstGeom prst="rect">
            <a:avLst/>
          </a:prstGeom>
        </p:spPr>
      </p:pic>
    </p:spTree>
    <p:extLst>
      <p:ext uri="{BB962C8B-B14F-4D97-AF65-F5344CB8AC3E}">
        <p14:creationId xmlns:p14="http://schemas.microsoft.com/office/powerpoint/2010/main" val="9707059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1FE043-5094-4518-B17D-2EFE2E969406}"/>
              </a:ext>
            </a:extLst>
          </p:cNvPr>
          <p:cNvPicPr>
            <a:picLocks noChangeAspect="1"/>
          </p:cNvPicPr>
          <p:nvPr/>
        </p:nvPicPr>
        <p:blipFill>
          <a:blip r:embed="rId3"/>
          <a:stretch>
            <a:fillRect/>
          </a:stretch>
        </p:blipFill>
        <p:spPr>
          <a:xfrm>
            <a:off x="0" y="2286000"/>
            <a:ext cx="9144000" cy="3748934"/>
          </a:xfrm>
          <a:prstGeom prst="rect">
            <a:avLst/>
          </a:prstGeom>
        </p:spPr>
      </p:pic>
    </p:spTree>
    <p:extLst>
      <p:ext uri="{BB962C8B-B14F-4D97-AF65-F5344CB8AC3E}">
        <p14:creationId xmlns:p14="http://schemas.microsoft.com/office/powerpoint/2010/main" val="22927809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5ADBF6-39DD-4D5E-BB4C-6A77E06F7E39}"/>
              </a:ext>
            </a:extLst>
          </p:cNvPr>
          <p:cNvSpPr txBox="1"/>
          <p:nvPr/>
        </p:nvSpPr>
        <p:spPr>
          <a:xfrm>
            <a:off x="2667000" y="304800"/>
            <a:ext cx="4609474" cy="369332"/>
          </a:xfrm>
          <a:prstGeom prst="rect">
            <a:avLst/>
          </a:prstGeom>
          <a:noFill/>
        </p:spPr>
        <p:txBody>
          <a:bodyPr wrap="square">
            <a:spAutoFit/>
          </a:bodyPr>
          <a:lstStyle/>
          <a:p>
            <a:r>
              <a:rPr lang="en-GB" dirty="0"/>
              <a:t>https://fingertips.phe.org.uk/</a:t>
            </a:r>
          </a:p>
        </p:txBody>
      </p:sp>
      <p:pic>
        <p:nvPicPr>
          <p:cNvPr id="5" name="Picture 4">
            <a:extLst>
              <a:ext uri="{FF2B5EF4-FFF2-40B4-BE49-F238E27FC236}">
                <a16:creationId xmlns:a16="http://schemas.microsoft.com/office/drawing/2014/main" id="{39E5225C-F431-492B-A125-E7629D198993}"/>
              </a:ext>
            </a:extLst>
          </p:cNvPr>
          <p:cNvPicPr>
            <a:picLocks noChangeAspect="1"/>
          </p:cNvPicPr>
          <p:nvPr/>
        </p:nvPicPr>
        <p:blipFill>
          <a:blip r:embed="rId3"/>
          <a:stretch>
            <a:fillRect/>
          </a:stretch>
        </p:blipFill>
        <p:spPr>
          <a:xfrm>
            <a:off x="1021829" y="1600200"/>
            <a:ext cx="7242746" cy="4692039"/>
          </a:xfrm>
          <a:prstGeom prst="rect">
            <a:avLst/>
          </a:prstGeom>
        </p:spPr>
      </p:pic>
    </p:spTree>
    <p:extLst>
      <p:ext uri="{BB962C8B-B14F-4D97-AF65-F5344CB8AC3E}">
        <p14:creationId xmlns:p14="http://schemas.microsoft.com/office/powerpoint/2010/main" val="8775065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CEA79782-8F48-449C-9372-D0F18145DEBA}"/>
              </a:ext>
            </a:extLst>
          </p:cNvPr>
          <p:cNvPicPr>
            <a:picLocks noChangeAspect="1"/>
          </p:cNvPicPr>
          <p:nvPr/>
        </p:nvPicPr>
        <p:blipFill>
          <a:blip r:embed="rId3"/>
          <a:stretch>
            <a:fillRect/>
          </a:stretch>
        </p:blipFill>
        <p:spPr>
          <a:xfrm>
            <a:off x="13742" y="1471533"/>
            <a:ext cx="9144000" cy="5053610"/>
          </a:xfrm>
          <a:prstGeom prst="rect">
            <a:avLst/>
          </a:prstGeom>
        </p:spPr>
      </p:pic>
    </p:spTree>
    <p:extLst>
      <p:ext uri="{BB962C8B-B14F-4D97-AF65-F5344CB8AC3E}">
        <p14:creationId xmlns:p14="http://schemas.microsoft.com/office/powerpoint/2010/main" val="19249563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2BA82C54-F303-42FD-86D2-E7BED5FECEB7}"/>
              </a:ext>
            </a:extLst>
          </p:cNvPr>
          <p:cNvPicPr>
            <a:picLocks noChangeAspect="1"/>
          </p:cNvPicPr>
          <p:nvPr/>
        </p:nvPicPr>
        <p:blipFill>
          <a:blip r:embed="rId3"/>
          <a:stretch>
            <a:fillRect/>
          </a:stretch>
        </p:blipFill>
        <p:spPr>
          <a:xfrm>
            <a:off x="0" y="2506982"/>
            <a:ext cx="9144000" cy="3942646"/>
          </a:xfrm>
          <a:prstGeom prst="rect">
            <a:avLst/>
          </a:prstGeom>
        </p:spPr>
      </p:pic>
      <p:sp>
        <p:nvSpPr>
          <p:cNvPr id="7" name="Content Placeholder 6">
            <a:extLst>
              <a:ext uri="{FF2B5EF4-FFF2-40B4-BE49-F238E27FC236}">
                <a16:creationId xmlns:a16="http://schemas.microsoft.com/office/drawing/2014/main" id="{B20C5F9D-7E51-4FD7-B77F-C052A8D1162E}"/>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7357251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DEA96D6F-FFD2-44A6-A01F-882394C31774}"/>
              </a:ext>
            </a:extLst>
          </p:cNvPr>
          <p:cNvPicPr>
            <a:picLocks noChangeAspect="1"/>
          </p:cNvPicPr>
          <p:nvPr/>
        </p:nvPicPr>
        <p:blipFill>
          <a:blip r:embed="rId3"/>
          <a:stretch>
            <a:fillRect/>
          </a:stretch>
        </p:blipFill>
        <p:spPr>
          <a:xfrm>
            <a:off x="-15536" y="2507080"/>
            <a:ext cx="9144000" cy="3923884"/>
          </a:xfrm>
          <a:prstGeom prst="rect">
            <a:avLst/>
          </a:prstGeom>
        </p:spPr>
      </p:pic>
      <p:sp>
        <p:nvSpPr>
          <p:cNvPr id="7" name="Content Placeholder 6">
            <a:extLst>
              <a:ext uri="{FF2B5EF4-FFF2-40B4-BE49-F238E27FC236}">
                <a16:creationId xmlns:a16="http://schemas.microsoft.com/office/drawing/2014/main" id="{7DF2ADC4-7276-4A35-B628-72D42933E83E}"/>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9092496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0BEF71A7-B417-45F8-A1C0-7FEBE4DEBBAC}"/>
              </a:ext>
            </a:extLst>
          </p:cNvPr>
          <p:cNvPicPr>
            <a:picLocks noChangeAspect="1"/>
          </p:cNvPicPr>
          <p:nvPr/>
        </p:nvPicPr>
        <p:blipFill>
          <a:blip r:embed="rId3"/>
          <a:stretch>
            <a:fillRect/>
          </a:stretch>
        </p:blipFill>
        <p:spPr>
          <a:xfrm>
            <a:off x="1409700" y="1878987"/>
            <a:ext cx="6324600" cy="4247176"/>
          </a:xfrm>
          <a:prstGeom prst="rect">
            <a:avLst/>
          </a:prstGeom>
        </p:spPr>
      </p:pic>
      <p:sp>
        <p:nvSpPr>
          <p:cNvPr id="7" name="Content Placeholder 6">
            <a:extLst>
              <a:ext uri="{FF2B5EF4-FFF2-40B4-BE49-F238E27FC236}">
                <a16:creationId xmlns:a16="http://schemas.microsoft.com/office/drawing/2014/main" id="{1EE31CF1-66E3-451E-87EA-343AF61A7FF3}"/>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8322966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4D241-C69A-43FC-8E3F-B3506E2761C8}"/>
              </a:ext>
            </a:extLst>
          </p:cNvPr>
          <p:cNvSpPr>
            <a:spLocks noGrp="1"/>
          </p:cNvSpPr>
          <p:nvPr>
            <p:ph type="title"/>
          </p:nvPr>
        </p:nvSpPr>
        <p:spPr/>
        <p:txBody>
          <a:bodyPr>
            <a:normAutofit fontScale="90000"/>
          </a:bodyPr>
          <a:lstStyle/>
          <a:p>
            <a:r>
              <a:rPr lang="en-GB" dirty="0"/>
              <a:t>Learning health systems/ communities</a:t>
            </a:r>
          </a:p>
        </p:txBody>
      </p:sp>
      <p:sp>
        <p:nvSpPr>
          <p:cNvPr id="3" name="Content Placeholder 2">
            <a:extLst>
              <a:ext uri="{FF2B5EF4-FFF2-40B4-BE49-F238E27FC236}">
                <a16:creationId xmlns:a16="http://schemas.microsoft.com/office/drawing/2014/main" id="{B0B82514-81DE-440C-B49C-F7CF5B1813DF}"/>
              </a:ext>
            </a:extLst>
          </p:cNvPr>
          <p:cNvSpPr>
            <a:spLocks noGrp="1"/>
          </p:cNvSpPr>
          <p:nvPr>
            <p:ph idx="1"/>
          </p:nvPr>
        </p:nvSpPr>
        <p:spPr/>
        <p:txBody>
          <a:bodyPr/>
          <a:lstStyle/>
          <a:p>
            <a:r>
              <a:rPr lang="en-GB" sz="1800" u="sng" dirty="0">
                <a:solidFill>
                  <a:srgbClr val="000000"/>
                </a:solidFill>
                <a:effectLst/>
                <a:latin typeface="Arial" panose="020B0604020202020204" pitchFamily="34" charset="0"/>
                <a:ea typeface="Times New Roman" panose="02020603050405020304" pitchFamily="18" charset="0"/>
                <a:hlinkClick r:id="rId2"/>
              </a:rPr>
              <a:t>https://youtu.be/hBBwTkC4SB4</a:t>
            </a:r>
            <a:br>
              <a:rPr lang="en-GB" sz="1800" dirty="0">
                <a:solidFill>
                  <a:srgbClr val="000000"/>
                </a:solidFill>
                <a:effectLst/>
                <a:latin typeface="Arial" panose="020B0604020202020204" pitchFamily="34" charset="0"/>
                <a:ea typeface="Times New Roman" panose="02020603050405020304" pitchFamily="18" charset="0"/>
              </a:rPr>
            </a:br>
            <a:endParaRPr lang="en-GB" sz="1800" dirty="0">
              <a:effectLst/>
              <a:latin typeface="Calibri" panose="020F0502020204030204" pitchFamily="34" charset="0"/>
              <a:ea typeface="Calibri" panose="020F0502020204030204" pitchFamily="34" charset="0"/>
            </a:endParaRPr>
          </a:p>
          <a:p>
            <a:endParaRPr lang="en-GB" dirty="0"/>
          </a:p>
        </p:txBody>
      </p:sp>
      <p:pic>
        <p:nvPicPr>
          <p:cNvPr id="1026" name="Picture 2" descr="NeoTree (@TheNeotree) / Twitter">
            <a:extLst>
              <a:ext uri="{FF2B5EF4-FFF2-40B4-BE49-F238E27FC236}">
                <a16:creationId xmlns:a16="http://schemas.microsoft.com/office/drawing/2014/main" id="{B51F5EC5-389B-4B83-8CDA-B442738EE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435117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otree">
            <a:extLst>
              <a:ext uri="{FF2B5EF4-FFF2-40B4-BE49-F238E27FC236}">
                <a16:creationId xmlns:a16="http://schemas.microsoft.com/office/drawing/2014/main" id="{AE505E80-2BE0-4949-B052-EFD2D98CD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9096" y="2377281"/>
            <a:ext cx="5560332"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otree">
            <a:extLst>
              <a:ext uri="{FF2B5EF4-FFF2-40B4-BE49-F238E27FC236}">
                <a16:creationId xmlns:a16="http://schemas.microsoft.com/office/drawing/2014/main" id="{6B70B467-9BA6-4B13-9A8B-0049E8D8D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625" y="5029200"/>
            <a:ext cx="284797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798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62000" y="304800"/>
            <a:ext cx="7620000" cy="1143000"/>
          </a:xfrm>
        </p:spPr>
        <p:txBody>
          <a:bodyPr>
            <a:normAutofit/>
          </a:bodyPr>
          <a:lstStyle/>
          <a:p>
            <a:r>
              <a:rPr lang="en-GB" altLang="en-US" sz="3100" dirty="0">
                <a:cs typeface="Arial" charset="0"/>
              </a:rPr>
              <a:t>Where does routine health data come from?</a:t>
            </a:r>
          </a:p>
        </p:txBody>
      </p:sp>
      <p:sp>
        <p:nvSpPr>
          <p:cNvPr id="26627" name="Rectangle 3"/>
          <p:cNvSpPr>
            <a:spLocks noGrp="1" noChangeArrowheads="1"/>
          </p:cNvSpPr>
          <p:nvPr>
            <p:ph type="body" idx="1"/>
          </p:nvPr>
        </p:nvSpPr>
        <p:spPr>
          <a:xfrm>
            <a:off x="0" y="1905000"/>
            <a:ext cx="9296400" cy="4953000"/>
          </a:xfrm>
        </p:spPr>
        <p:txBody>
          <a:bodyPr>
            <a:normAutofit lnSpcReduction="10000"/>
          </a:bodyPr>
          <a:lstStyle/>
          <a:p>
            <a:pPr>
              <a:lnSpc>
                <a:spcPct val="80000"/>
              </a:lnSpc>
            </a:pPr>
            <a:r>
              <a:rPr lang="en-GB" altLang="en-US" sz="2600" dirty="0"/>
              <a:t>Mortality</a:t>
            </a:r>
          </a:p>
          <a:p>
            <a:pPr>
              <a:lnSpc>
                <a:spcPct val="80000"/>
              </a:lnSpc>
            </a:pPr>
            <a:r>
              <a:rPr lang="en-GB" altLang="en-US" sz="2600" dirty="0"/>
              <a:t>Births</a:t>
            </a:r>
          </a:p>
          <a:p>
            <a:pPr>
              <a:lnSpc>
                <a:spcPct val="80000"/>
              </a:lnSpc>
            </a:pPr>
            <a:r>
              <a:rPr lang="en-GB" altLang="en-US" sz="2600" dirty="0"/>
              <a:t>Cancer</a:t>
            </a:r>
          </a:p>
          <a:p>
            <a:pPr>
              <a:lnSpc>
                <a:spcPct val="80000"/>
              </a:lnSpc>
            </a:pPr>
            <a:r>
              <a:rPr lang="en-GB" altLang="en-US" sz="2600" dirty="0"/>
              <a:t>Health Survey for England</a:t>
            </a:r>
          </a:p>
          <a:p>
            <a:pPr>
              <a:lnSpc>
                <a:spcPct val="80000"/>
              </a:lnSpc>
            </a:pPr>
            <a:r>
              <a:rPr lang="en-GB" altLang="en-US" sz="2600" dirty="0"/>
              <a:t>Notification of infectious diseases</a:t>
            </a:r>
          </a:p>
          <a:p>
            <a:pPr>
              <a:lnSpc>
                <a:spcPct val="80000"/>
              </a:lnSpc>
            </a:pPr>
            <a:r>
              <a:rPr lang="en-GB" altLang="en-US" sz="2600" dirty="0"/>
              <a:t>Terminations</a:t>
            </a:r>
          </a:p>
          <a:p>
            <a:pPr>
              <a:lnSpc>
                <a:spcPct val="80000"/>
              </a:lnSpc>
            </a:pPr>
            <a:r>
              <a:rPr lang="en-GB" altLang="en-US" sz="2600" dirty="0"/>
              <a:t>Congenital anomalies</a:t>
            </a:r>
          </a:p>
          <a:p>
            <a:pPr>
              <a:lnSpc>
                <a:spcPct val="80000"/>
              </a:lnSpc>
            </a:pPr>
            <a:r>
              <a:rPr lang="en-GB" altLang="en-US" sz="2600" dirty="0"/>
              <a:t>Hospital episodes</a:t>
            </a:r>
          </a:p>
          <a:p>
            <a:pPr>
              <a:lnSpc>
                <a:spcPct val="80000"/>
              </a:lnSpc>
            </a:pPr>
            <a:r>
              <a:rPr lang="en-GB" altLang="en-US" sz="2600" dirty="0"/>
              <a:t>Community systems</a:t>
            </a:r>
          </a:p>
          <a:p>
            <a:pPr>
              <a:lnSpc>
                <a:spcPct val="80000"/>
              </a:lnSpc>
            </a:pPr>
            <a:r>
              <a:rPr lang="en-GB" altLang="en-US" sz="2600" dirty="0"/>
              <a:t>GP data e.g. Quality and Outcomes Framework</a:t>
            </a:r>
          </a:p>
          <a:p>
            <a:pPr>
              <a:lnSpc>
                <a:spcPct val="80000"/>
              </a:lnSpc>
            </a:pPr>
            <a:r>
              <a:rPr lang="en-GB" altLang="en-US" sz="2600" dirty="0"/>
              <a:t>Prescription data</a:t>
            </a:r>
          </a:p>
          <a:p>
            <a:pPr>
              <a:lnSpc>
                <a:spcPct val="80000"/>
              </a:lnSpc>
            </a:pPr>
            <a:r>
              <a:rPr lang="en-GB" altLang="en-US" sz="2600" i="1" dirty="0"/>
              <a:t>Electronic health record</a:t>
            </a:r>
          </a:p>
          <a:p>
            <a:pPr>
              <a:lnSpc>
                <a:spcPct val="80000"/>
              </a:lnSpc>
            </a:pPr>
            <a:r>
              <a:rPr lang="en-GB" altLang="en-US" sz="2600" dirty="0"/>
              <a:t>Road Traffic Accidents</a:t>
            </a:r>
          </a:p>
        </p:txBody>
      </p:sp>
    </p:spTree>
    <p:extLst>
      <p:ext uri="{BB962C8B-B14F-4D97-AF65-F5344CB8AC3E}">
        <p14:creationId xmlns:p14="http://schemas.microsoft.com/office/powerpoint/2010/main" val="21498290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6147E-3B21-4F4D-A474-2C020FE91C89}"/>
              </a:ext>
            </a:extLst>
          </p:cNvPr>
          <p:cNvSpPr>
            <a:spLocks noGrp="1"/>
          </p:cNvSpPr>
          <p:nvPr>
            <p:ph type="title"/>
          </p:nvPr>
        </p:nvSpPr>
        <p:spPr/>
        <p:txBody>
          <a:bodyPr>
            <a:normAutofit fontScale="90000"/>
          </a:bodyPr>
          <a:lstStyle/>
          <a:p>
            <a:r>
              <a:rPr lang="en-GB" dirty="0"/>
              <a:t>Children and young people’s health partnership</a:t>
            </a:r>
          </a:p>
        </p:txBody>
      </p:sp>
      <p:sp>
        <p:nvSpPr>
          <p:cNvPr id="3" name="Content Placeholder 2">
            <a:extLst>
              <a:ext uri="{FF2B5EF4-FFF2-40B4-BE49-F238E27FC236}">
                <a16:creationId xmlns:a16="http://schemas.microsoft.com/office/drawing/2014/main" id="{542D62E7-C0EF-4C26-AE5F-EBB28C93009C}"/>
              </a:ext>
            </a:extLst>
          </p:cNvPr>
          <p:cNvSpPr>
            <a:spLocks noGrp="1"/>
          </p:cNvSpPr>
          <p:nvPr>
            <p:ph idx="1"/>
          </p:nvPr>
        </p:nvSpPr>
        <p:spPr/>
        <p:txBody>
          <a:bodyPr/>
          <a:lstStyle/>
          <a:p>
            <a:endParaRPr lang="en-GB"/>
          </a:p>
        </p:txBody>
      </p:sp>
      <p:pic>
        <p:nvPicPr>
          <p:cNvPr id="2050" name="Picture 2" descr="King's Health Partners Blogs">
            <a:extLst>
              <a:ext uri="{FF2B5EF4-FFF2-40B4-BE49-F238E27FC236}">
                <a16:creationId xmlns:a16="http://schemas.microsoft.com/office/drawing/2014/main" id="{33DA8F95-87A3-4685-B1F4-680D5C72AC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426" y="1905000"/>
            <a:ext cx="3438525" cy="13239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96A0BBA-E474-4735-A8B4-0DFB0C889E36}"/>
              </a:ext>
            </a:extLst>
          </p:cNvPr>
          <p:cNvPicPr>
            <a:picLocks noChangeAspect="1"/>
          </p:cNvPicPr>
          <p:nvPr/>
        </p:nvPicPr>
        <p:blipFill>
          <a:blip r:embed="rId3"/>
          <a:stretch>
            <a:fillRect/>
          </a:stretch>
        </p:blipFill>
        <p:spPr>
          <a:xfrm>
            <a:off x="2819400" y="3243152"/>
            <a:ext cx="6076950" cy="3419475"/>
          </a:xfrm>
          <a:prstGeom prst="rect">
            <a:avLst/>
          </a:prstGeom>
        </p:spPr>
      </p:pic>
    </p:spTree>
    <p:extLst>
      <p:ext uri="{BB962C8B-B14F-4D97-AF65-F5344CB8AC3E}">
        <p14:creationId xmlns:p14="http://schemas.microsoft.com/office/powerpoint/2010/main" val="30857868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D5FFA-CD95-425C-A213-27443FF79E2B}"/>
              </a:ext>
            </a:extLst>
          </p:cNvPr>
          <p:cNvSpPr>
            <a:spLocks noGrp="1"/>
          </p:cNvSpPr>
          <p:nvPr>
            <p:ph type="title"/>
          </p:nvPr>
        </p:nvSpPr>
        <p:spPr/>
        <p:txBody>
          <a:bodyPr/>
          <a:lstStyle/>
          <a:p>
            <a:r>
              <a:rPr lang="en-GB" dirty="0"/>
              <a:t>UASC integrated pathway</a:t>
            </a:r>
          </a:p>
        </p:txBody>
      </p:sp>
      <p:sp>
        <p:nvSpPr>
          <p:cNvPr id="3" name="Content Placeholder 2">
            <a:extLst>
              <a:ext uri="{FF2B5EF4-FFF2-40B4-BE49-F238E27FC236}">
                <a16:creationId xmlns:a16="http://schemas.microsoft.com/office/drawing/2014/main" id="{19A7528D-D81B-4F3C-9DA6-077D58C979FE}"/>
              </a:ext>
            </a:extLst>
          </p:cNvPr>
          <p:cNvSpPr>
            <a:spLocks noGrp="1"/>
          </p:cNvSpPr>
          <p:nvPr>
            <p:ph idx="1"/>
          </p:nvPr>
        </p:nvSpPr>
        <p:spPr/>
        <p:txBody>
          <a:bodyPr/>
          <a:lstStyle/>
          <a:p>
            <a:endParaRPr lang="en-GB"/>
          </a:p>
        </p:txBody>
      </p:sp>
      <p:pic>
        <p:nvPicPr>
          <p:cNvPr id="3074" name="Picture 2" descr="Alice Armitage (@ArmitageAlice) / Twitter">
            <a:extLst>
              <a:ext uri="{FF2B5EF4-FFF2-40B4-BE49-F238E27FC236}">
                <a16:creationId xmlns:a16="http://schemas.microsoft.com/office/drawing/2014/main" id="{5B3719DB-C506-4A0D-A6F6-DF974A784B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 y="3616790"/>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29D0F6B-A935-4C31-BAC0-2A464EE72F90}"/>
              </a:ext>
            </a:extLst>
          </p:cNvPr>
          <p:cNvPicPr>
            <a:picLocks noChangeAspect="1"/>
          </p:cNvPicPr>
          <p:nvPr/>
        </p:nvPicPr>
        <p:blipFill>
          <a:blip r:embed="rId3"/>
          <a:stretch>
            <a:fillRect/>
          </a:stretch>
        </p:blipFill>
        <p:spPr>
          <a:xfrm>
            <a:off x="2195210" y="1981200"/>
            <a:ext cx="3652540" cy="4332948"/>
          </a:xfrm>
          <a:prstGeom prst="rect">
            <a:avLst/>
          </a:prstGeom>
        </p:spPr>
      </p:pic>
      <p:sp>
        <p:nvSpPr>
          <p:cNvPr id="7" name="TextBox 6">
            <a:extLst>
              <a:ext uri="{FF2B5EF4-FFF2-40B4-BE49-F238E27FC236}">
                <a16:creationId xmlns:a16="http://schemas.microsoft.com/office/drawing/2014/main" id="{FC96F242-D992-4204-9AF5-1A1DFCE38E33}"/>
              </a:ext>
            </a:extLst>
          </p:cNvPr>
          <p:cNvSpPr txBox="1"/>
          <p:nvPr/>
        </p:nvSpPr>
        <p:spPr>
          <a:xfrm>
            <a:off x="5847750" y="3429000"/>
            <a:ext cx="2514600" cy="1200329"/>
          </a:xfrm>
          <a:prstGeom prst="rect">
            <a:avLst/>
          </a:prstGeom>
          <a:noFill/>
        </p:spPr>
        <p:txBody>
          <a:bodyPr wrap="square">
            <a:spAutoFit/>
          </a:bodyPr>
          <a:lstStyle/>
          <a:p>
            <a:r>
              <a:rPr lang="en-GB" dirty="0"/>
              <a:t>https://adc.bmj.com/content/early/2021/10/16/archdischild-2021-322319</a:t>
            </a:r>
          </a:p>
        </p:txBody>
      </p:sp>
    </p:spTree>
    <p:extLst>
      <p:ext uri="{BB962C8B-B14F-4D97-AF65-F5344CB8AC3E}">
        <p14:creationId xmlns:p14="http://schemas.microsoft.com/office/powerpoint/2010/main" val="2275366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Routine National datasets</a:t>
            </a:r>
          </a:p>
        </p:txBody>
      </p:sp>
      <p:sp>
        <p:nvSpPr>
          <p:cNvPr id="3" name="Content Placeholder 2"/>
          <p:cNvSpPr>
            <a:spLocks noGrp="1"/>
          </p:cNvSpPr>
          <p:nvPr>
            <p:ph idx="1"/>
          </p:nvPr>
        </p:nvSpPr>
        <p:spPr>
          <a:xfrm>
            <a:off x="152400" y="1752600"/>
            <a:ext cx="8534400" cy="5029200"/>
          </a:xfrm>
        </p:spPr>
        <p:txBody>
          <a:bodyPr>
            <a:normAutofit fontScale="92500" lnSpcReduction="20000"/>
          </a:bodyPr>
          <a:lstStyle/>
          <a:p>
            <a:r>
              <a:rPr lang="en-US" dirty="0" err="1"/>
              <a:t>ChiMat</a:t>
            </a:r>
            <a:endParaRPr lang="en-US" dirty="0"/>
          </a:p>
          <a:p>
            <a:r>
              <a:rPr lang="en-US" dirty="0"/>
              <a:t>HES online (aggregated data)</a:t>
            </a:r>
          </a:p>
          <a:p>
            <a:r>
              <a:rPr lang="en-US" dirty="0"/>
              <a:t>Atlas of variation</a:t>
            </a:r>
          </a:p>
          <a:p>
            <a:r>
              <a:rPr lang="en-US" dirty="0"/>
              <a:t>London Health Observatory</a:t>
            </a:r>
          </a:p>
          <a:p>
            <a:r>
              <a:rPr lang="en-US" dirty="0"/>
              <a:t>General Practice Profiles</a:t>
            </a:r>
          </a:p>
          <a:p>
            <a:r>
              <a:rPr lang="en-US" dirty="0"/>
              <a:t>Health needs assessments</a:t>
            </a:r>
          </a:p>
          <a:p>
            <a:r>
              <a:rPr lang="en-US" dirty="0"/>
              <a:t>Department of education – </a:t>
            </a:r>
            <a:r>
              <a:rPr lang="en-US" dirty="0" err="1"/>
              <a:t>eg</a:t>
            </a:r>
            <a:r>
              <a:rPr lang="en-US" dirty="0"/>
              <a:t>. LAC data returns</a:t>
            </a:r>
          </a:p>
          <a:p>
            <a:r>
              <a:rPr lang="en-US" dirty="0"/>
              <a:t>Joint strategic needs assessments</a:t>
            </a:r>
          </a:p>
          <a:p>
            <a:r>
              <a:rPr lang="en-GB" dirty="0"/>
              <a:t>The Community Services Data Set (CSDS) </a:t>
            </a:r>
          </a:p>
          <a:p>
            <a:pPr lvl="1"/>
            <a:r>
              <a:rPr lang="en-GB" dirty="0"/>
              <a:t>Personal and demographic</a:t>
            </a:r>
          </a:p>
          <a:p>
            <a:pPr lvl="1"/>
            <a:r>
              <a:rPr lang="en-GB" dirty="0"/>
              <a:t>Social and personal circumstances</a:t>
            </a:r>
          </a:p>
          <a:p>
            <a:pPr lvl="1"/>
            <a:r>
              <a:rPr lang="en-GB" dirty="0"/>
              <a:t>Breastfeeding and nutrition</a:t>
            </a:r>
          </a:p>
          <a:p>
            <a:pPr lvl="1"/>
            <a:r>
              <a:rPr lang="en-GB" dirty="0"/>
              <a:t>Care event and screening activity</a:t>
            </a:r>
          </a:p>
          <a:p>
            <a:pPr lvl="1"/>
            <a:r>
              <a:rPr lang="en-GB" dirty="0"/>
              <a:t>Diagnoses, including long term conditions and childhood disabilities</a:t>
            </a:r>
          </a:p>
          <a:p>
            <a:pPr lvl="1"/>
            <a:r>
              <a:rPr lang="en-GB" dirty="0"/>
              <a:t>Scored assessments</a:t>
            </a:r>
          </a:p>
          <a:p>
            <a:endParaRPr lang="en-US" dirty="0"/>
          </a:p>
          <a:p>
            <a:endParaRPr lang="en-US" dirty="0"/>
          </a:p>
          <a:p>
            <a:endParaRPr lang="en-US" dirty="0"/>
          </a:p>
        </p:txBody>
      </p:sp>
    </p:spTree>
    <p:extLst>
      <p:ext uri="{BB962C8B-B14F-4D97-AF65-F5344CB8AC3E}">
        <p14:creationId xmlns:p14="http://schemas.microsoft.com/office/powerpoint/2010/main" val="2568284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177B0-0A0B-4A4A-AA22-03D07A7AB64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2976B3F-1C67-49E8-8C8F-9DDF21622CB9}"/>
              </a:ext>
            </a:extLst>
          </p:cNvPr>
          <p:cNvSpPr>
            <a:spLocks noGrp="1"/>
          </p:cNvSpPr>
          <p:nvPr>
            <p:ph idx="1"/>
          </p:nvPr>
        </p:nvSpPr>
        <p:spPr/>
        <p:txBody>
          <a:bodyPr/>
          <a:lstStyle/>
          <a:p>
            <a:r>
              <a:rPr lang="en-GB" dirty="0">
                <a:hlinkClick r:id="rId3"/>
              </a:rPr>
              <a:t>https://fingertips.phe.org.uk/profile/child-health-profiles</a:t>
            </a:r>
            <a:endParaRPr lang="en-GB" dirty="0"/>
          </a:p>
          <a:p>
            <a:endParaRPr lang="en-GB" dirty="0"/>
          </a:p>
        </p:txBody>
      </p:sp>
    </p:spTree>
    <p:extLst>
      <p:ext uri="{BB962C8B-B14F-4D97-AF65-F5344CB8AC3E}">
        <p14:creationId xmlns:p14="http://schemas.microsoft.com/office/powerpoint/2010/main" val="27335165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10997</TotalTime>
  <Words>2980</Words>
  <Application>Microsoft Office PowerPoint</Application>
  <PresentationFormat>On-screen Show (4:3)</PresentationFormat>
  <Paragraphs>465</Paragraphs>
  <Slides>71</Slides>
  <Notes>63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Arial</vt:lpstr>
      <vt:lpstr>Book Antiqua</vt:lpstr>
      <vt:lpstr>Calibri</vt:lpstr>
      <vt:lpstr>Century Gothic</vt:lpstr>
      <vt:lpstr>Gotham SSm Light</vt:lpstr>
      <vt:lpstr>Impact</vt:lpstr>
      <vt:lpstr>var(--e-global-typography-primary-font-family)</vt:lpstr>
      <vt:lpstr>Apothecary</vt:lpstr>
      <vt:lpstr>Data driving change in healthcare for…</vt:lpstr>
      <vt:lpstr>overview</vt:lpstr>
      <vt:lpstr>Learning outcome</vt:lpstr>
      <vt:lpstr>PowerPoint Presentation</vt:lpstr>
      <vt:lpstr>Types of data</vt:lpstr>
      <vt:lpstr>Routine data (administrative data)</vt:lpstr>
      <vt:lpstr>Where does routine health data come from?</vt:lpstr>
      <vt:lpstr>Routine National datasets</vt:lpstr>
      <vt:lpstr>PowerPoint Presentation</vt:lpstr>
      <vt:lpstr>strengths and weaknesses of these databases (routine data)</vt:lpstr>
      <vt:lpstr>What can data do for you?</vt:lpstr>
      <vt:lpstr>PowerPoint Presentation</vt:lpstr>
      <vt:lpstr>How can data influence change?</vt:lpstr>
      <vt:lpstr>What  can Data do for you?</vt:lpstr>
      <vt:lpstr>Audit? SERVICE EVALUATION? QI? Research?</vt:lpstr>
      <vt:lpstr>Audit? SERVICE EVALUATION? QI? Research?</vt:lpstr>
      <vt:lpstr>Audit? SERVICE EVALUATION?  QI? Research?</vt:lpstr>
      <vt:lpstr>Key messages</vt:lpstr>
      <vt:lpstr>Florence Nightingale</vt:lpstr>
      <vt:lpstr>Florence Nightingale</vt:lpstr>
      <vt:lpstr>Polar area diagram</vt:lpstr>
      <vt:lpstr>Mortality from open procedures in children aged under one year for 11 centres in three epochs; data derived from Hospital Episode Statistics (HES) </vt:lpstr>
      <vt:lpstr>PowerPoint Presentation</vt:lpstr>
      <vt:lpstr>Bristol (Kennedy) Inquiry Report Data were available all the time</vt:lpstr>
      <vt:lpstr>you can’t manage what you don’t measure</vt:lpstr>
      <vt:lpstr>value of comparisons  - inequity and variation</vt:lpstr>
      <vt:lpstr>Atlas of variation</vt:lpstr>
      <vt:lpstr>data quality matters</vt:lpstr>
      <vt:lpstr>PowerPoint Presentation</vt:lpstr>
      <vt:lpstr>Data visualisation</vt:lpstr>
      <vt:lpstr>PowerPoint Presentation</vt:lpstr>
      <vt:lpstr>PowerPoint Presentation</vt:lpstr>
      <vt:lpstr>PowerPoint Presentation</vt:lpstr>
      <vt:lpstr>PowerPoint Presentation</vt:lpstr>
      <vt:lpstr>PowerPoint Presentation</vt:lpstr>
      <vt:lpstr>Data can be a powerful driver for change for training</vt:lpstr>
      <vt:lpstr>PowerPoint Presentation</vt:lpstr>
      <vt:lpstr>And for workforce planning</vt:lpstr>
      <vt:lpstr>Data are only part of the story</vt:lpstr>
      <vt:lpstr>layer 1 (anecdote)</vt:lpstr>
      <vt:lpstr>Layer 2 – local evidence, routine data</vt:lpstr>
      <vt:lpstr>Layer 3 - patient voice/ story</vt:lpstr>
      <vt:lpstr>Layer: evidence – national comparative data</vt:lpstr>
      <vt:lpstr>PowerPoint Presentation</vt:lpstr>
      <vt:lpstr>Integration of sources and impact</vt:lpstr>
      <vt:lpstr>Quality Improvement &amp; data</vt:lpstr>
      <vt:lpstr>control chart</vt:lpstr>
      <vt:lpstr>Pareto chart</vt:lpstr>
      <vt:lpstr>Data dashboards</vt:lpstr>
      <vt:lpstr>PowerPoint Presentation</vt:lpstr>
      <vt:lpstr>PowerPoint Presentation</vt:lpstr>
      <vt:lpstr>Rules</vt:lpstr>
      <vt:lpstr>PowerPoint Presentation</vt:lpstr>
      <vt:lpstr>Thank-you</vt:lpstr>
      <vt:lpstr>Chimat</vt:lpstr>
      <vt:lpstr>PowerPoint Presentation</vt:lpstr>
      <vt:lpstr>PowerPoint Presentation</vt:lpstr>
      <vt:lpstr>PowerPoint Presentation</vt:lpstr>
      <vt:lpstr>PowerPoint Presentation</vt:lpstr>
      <vt:lpstr>PowerPoint Presentation</vt:lpstr>
      <vt:lpstr>https://digital.nhs.uk/data-and-information/data-tools-and-services/data-services/hospital-episode-statistics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health systems/ communities</vt:lpstr>
      <vt:lpstr>Children and young people’s health partnership</vt:lpstr>
      <vt:lpstr>UASC integrated pathway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driving change</dc:title>
  <dc:creator>michelle</dc:creator>
  <cp:lastModifiedBy>Heys, Michelle</cp:lastModifiedBy>
  <cp:revision>127</cp:revision>
  <dcterms:created xsi:type="dcterms:W3CDTF">2015-01-13T15:45:01Z</dcterms:created>
  <dcterms:modified xsi:type="dcterms:W3CDTF">2021-12-01T18:59:32Z</dcterms:modified>
</cp:coreProperties>
</file>